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handoutMasterIdLst>
    <p:handoutMasterId r:id="rId22"/>
  </p:handoutMasterIdLst>
  <p:sldIdLst>
    <p:sldId id="294" r:id="rId3"/>
    <p:sldId id="265" r:id="rId4"/>
    <p:sldId id="267" r:id="rId5"/>
    <p:sldId id="274" r:id="rId6"/>
    <p:sldId id="277" r:id="rId8"/>
    <p:sldId id="268" r:id="rId9"/>
    <p:sldId id="282" r:id="rId10"/>
    <p:sldId id="280" r:id="rId11"/>
    <p:sldId id="283" r:id="rId12"/>
    <p:sldId id="269" r:id="rId13"/>
    <p:sldId id="284" r:id="rId14"/>
    <p:sldId id="286" r:id="rId15"/>
    <p:sldId id="285" r:id="rId16"/>
    <p:sldId id="270" r:id="rId17"/>
    <p:sldId id="287" r:id="rId18"/>
    <p:sldId id="288" r:id="rId19"/>
    <p:sldId id="289" r:id="rId20"/>
    <p:sldId id="290" r:id="rId21"/>
  </p:sldIdLst>
  <p:sldSz cx="12192000" cy="6858000"/>
  <p:notesSz cx="6858000" cy="9144000"/>
  <p:embeddedFontLst>
    <p:embeddedFont>
      <p:font typeface="Calibri" panose="020F0502020204030204" charset="0"/>
      <p:regular r:id="rId26"/>
      <p:bold r:id="rId27"/>
      <p:italic r:id="rId28"/>
      <p:boldItalic r:id="rId29"/>
    </p:embeddedFont>
    <p:embeddedFont>
      <p:font typeface="标准粗黑" panose="02000503000000000000" charset="-122"/>
      <p:regular r:id="rId30"/>
    </p:embeddedFont>
    <p:embeddedFont>
      <p:font typeface="方正仿宋_GB2312" panose="02000000000000000000" charset="-122"/>
      <p:regular r:id="rId31"/>
    </p:embeddedFont>
    <p:embeddedFont>
      <p:font typeface="微软雅黑" panose="020B0503020204020204" charset="-122"/>
      <p:regular r:id="rId32"/>
    </p:embeddedFont>
  </p:embeddedFontLst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C6FC"/>
    <a:srgbClr val="D18DD9"/>
    <a:srgbClr val="FFE6CA"/>
    <a:srgbClr val="FC9E94"/>
    <a:srgbClr val="F3AC82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gs" Target="tags/tag106.xml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2" Type="http://schemas.openxmlformats.org/officeDocument/2006/relationships/notesSlide" Target="../notesSlides/notesSlide8.xml"/><Relationship Id="rId31" Type="http://schemas.openxmlformats.org/officeDocument/2006/relationships/slideLayout" Target="../slideLayouts/slideLayout1.xml"/><Relationship Id="rId30" Type="http://schemas.openxmlformats.org/officeDocument/2006/relationships/tags" Target="../tags/tag69.xml"/><Relationship Id="rId3" Type="http://schemas.openxmlformats.org/officeDocument/2006/relationships/tags" Target="../tags/tag42.xml"/><Relationship Id="rId29" Type="http://schemas.openxmlformats.org/officeDocument/2006/relationships/tags" Target="../tags/tag68.xml"/><Relationship Id="rId28" Type="http://schemas.openxmlformats.org/officeDocument/2006/relationships/tags" Target="../tags/tag67.xml"/><Relationship Id="rId27" Type="http://schemas.openxmlformats.org/officeDocument/2006/relationships/tags" Target="../tags/tag66.xml"/><Relationship Id="rId26" Type="http://schemas.openxmlformats.org/officeDocument/2006/relationships/tags" Target="../tags/tag65.xml"/><Relationship Id="rId25" Type="http://schemas.openxmlformats.org/officeDocument/2006/relationships/tags" Target="../tags/tag64.xml"/><Relationship Id="rId24" Type="http://schemas.openxmlformats.org/officeDocument/2006/relationships/tags" Target="../tags/tag63.xml"/><Relationship Id="rId23" Type="http://schemas.openxmlformats.org/officeDocument/2006/relationships/tags" Target="../tags/tag62.xml"/><Relationship Id="rId22" Type="http://schemas.openxmlformats.org/officeDocument/2006/relationships/tags" Target="../tags/tag61.xml"/><Relationship Id="rId21" Type="http://schemas.openxmlformats.org/officeDocument/2006/relationships/tags" Target="../tags/tag60.xml"/><Relationship Id="rId20" Type="http://schemas.openxmlformats.org/officeDocument/2006/relationships/tags" Target="../tags/tag59.xml"/><Relationship Id="rId2" Type="http://schemas.openxmlformats.org/officeDocument/2006/relationships/tags" Target="../tags/tag41.xml"/><Relationship Id="rId19" Type="http://schemas.openxmlformats.org/officeDocument/2006/relationships/tags" Target="../tags/tag58.xml"/><Relationship Id="rId18" Type="http://schemas.openxmlformats.org/officeDocument/2006/relationships/tags" Target="../tags/tag57.xml"/><Relationship Id="rId17" Type="http://schemas.openxmlformats.org/officeDocument/2006/relationships/tags" Target="../tags/tag56.xml"/><Relationship Id="rId16" Type="http://schemas.openxmlformats.org/officeDocument/2006/relationships/tags" Target="../tags/tag55.xml"/><Relationship Id="rId15" Type="http://schemas.openxmlformats.org/officeDocument/2006/relationships/tags" Target="../tags/tag54.xml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tags" Target="../tags/tag4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78.xml"/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8" Type="http://schemas.openxmlformats.org/officeDocument/2006/relationships/notesSlide" Target="../notesSlides/notesSlide9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85.xml"/><Relationship Id="rId15" Type="http://schemas.openxmlformats.org/officeDocument/2006/relationships/tags" Target="../tags/tag84.xml"/><Relationship Id="rId14" Type="http://schemas.openxmlformats.org/officeDocument/2006/relationships/tags" Target="../tags/tag83.xml"/><Relationship Id="rId13" Type="http://schemas.openxmlformats.org/officeDocument/2006/relationships/tags" Target="../tags/tag82.xml"/><Relationship Id="rId12" Type="http://schemas.openxmlformats.org/officeDocument/2006/relationships/tags" Target="../tags/tag81.xml"/><Relationship Id="rId11" Type="http://schemas.openxmlformats.org/officeDocument/2006/relationships/tags" Target="../tags/tag80.xml"/><Relationship Id="rId10" Type="http://schemas.openxmlformats.org/officeDocument/2006/relationships/tags" Target="../tags/tag79.xml"/><Relationship Id="rId1" Type="http://schemas.openxmlformats.org/officeDocument/2006/relationships/tags" Target="../tags/tag70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2" Type="http://schemas.openxmlformats.org/officeDocument/2006/relationships/notesSlide" Target="../notesSlides/notesSlide11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2" Type="http://schemas.openxmlformats.org/officeDocument/2006/relationships/slideLayout" Target="../slideLayouts/slideLayout1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tags" Target="../tags/tag28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0" Type="http://schemas.openxmlformats.org/officeDocument/2006/relationships/notesSlide" Target="../notesSlides/notesSlide1.xml"/><Relationship Id="rId2" Type="http://schemas.openxmlformats.org/officeDocument/2006/relationships/tags" Target="../tags/tag23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39.xml"/><Relationship Id="rId17" Type="http://schemas.openxmlformats.org/officeDocument/2006/relationships/tags" Target="../tags/tag38.xml"/><Relationship Id="rId16" Type="http://schemas.openxmlformats.org/officeDocument/2006/relationships/tags" Target="../tags/tag37.xml"/><Relationship Id="rId15" Type="http://schemas.openxmlformats.org/officeDocument/2006/relationships/tags" Target="../tags/tag36.xml"/><Relationship Id="rId14" Type="http://schemas.openxmlformats.org/officeDocument/2006/relationships/tags" Target="../tags/tag35.xml"/><Relationship Id="rId13" Type="http://schemas.openxmlformats.org/officeDocument/2006/relationships/tags" Target="../tags/tag34.xml"/><Relationship Id="rId12" Type="http://schemas.openxmlformats.org/officeDocument/2006/relationships/tags" Target="../tags/tag33.xml"/><Relationship Id="rId11" Type="http://schemas.openxmlformats.org/officeDocument/2006/relationships/tags" Target="../tags/tag32.xml"/><Relationship Id="rId10" Type="http://schemas.openxmlformats.org/officeDocument/2006/relationships/tags" Target="../tags/tag31.xml"/><Relationship Id="rId1" Type="http://schemas.openxmlformats.org/officeDocument/2006/relationships/tags" Target="../tags/tag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圆角矩形 1"/>
          <p:cNvSpPr/>
          <p:nvPr/>
        </p:nvSpPr>
        <p:spPr>
          <a:xfrm>
            <a:off x="1163638" y="1040765"/>
            <a:ext cx="9864725" cy="4777105"/>
          </a:xfrm>
          <a:prstGeom prst="roundRect">
            <a:avLst>
              <a:gd name="adj" fmla="val 7480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-549275" y="-1585595"/>
            <a:ext cx="4809490" cy="4689475"/>
          </a:xfrm>
          <a:custGeom>
            <a:avLst/>
            <a:gdLst>
              <a:gd name="connisteX0" fmla="*/ 531569 w 3328465"/>
              <a:gd name="connsiteY0" fmla="*/ 23420 h 3244340"/>
              <a:gd name="connisteX1" fmla="*/ 263599 w 3328465"/>
              <a:gd name="connsiteY1" fmla="*/ 2852345 h 3244340"/>
              <a:gd name="connisteX2" fmla="*/ 2812489 w 3328465"/>
              <a:gd name="connsiteY2" fmla="*/ 3022525 h 3244340"/>
              <a:gd name="connisteX3" fmla="*/ 3056329 w 3328465"/>
              <a:gd name="connsiteY3" fmla="*/ 1763320 h 3244340"/>
              <a:gd name="connisteX4" fmla="*/ 531569 w 3328465"/>
              <a:gd name="connsiteY4" fmla="*/ 23420 h 324434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328465" h="3244340">
                <a:moveTo>
                  <a:pt x="531570" y="23420"/>
                </a:moveTo>
                <a:cubicBezTo>
                  <a:pt x="-27230" y="241225"/>
                  <a:pt x="-192330" y="2252270"/>
                  <a:pt x="263600" y="2852345"/>
                </a:cubicBezTo>
                <a:cubicBezTo>
                  <a:pt x="719530" y="3452420"/>
                  <a:pt x="2253690" y="3240330"/>
                  <a:pt x="2812490" y="3022525"/>
                </a:cubicBezTo>
                <a:cubicBezTo>
                  <a:pt x="3371290" y="2804720"/>
                  <a:pt x="3512260" y="2363395"/>
                  <a:pt x="3056330" y="1763320"/>
                </a:cubicBezTo>
                <a:cubicBezTo>
                  <a:pt x="2600400" y="1163245"/>
                  <a:pt x="1090370" y="-194385"/>
                  <a:pt x="531570" y="23420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117850" y="2823210"/>
            <a:ext cx="5956300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6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雅酷黑 45W" panose="020B0404020202020204" charset="-122"/>
                <a:sym typeface="+mn-ea"/>
              </a:rPr>
              <a:t>数据隔离</a:t>
            </a:r>
            <a:endParaRPr lang="zh-CN" altLang="en-US" sz="6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雅酷黑 45W" panose="020B0404020202020204" charset="-122"/>
              <a:sym typeface="+mn-ea"/>
            </a:endParaRPr>
          </a:p>
        </p:txBody>
      </p:sp>
      <p:sp>
        <p:nvSpPr>
          <p:cNvPr id="6" name="任意多边形 5"/>
          <p:cNvSpPr/>
          <p:nvPr/>
        </p:nvSpPr>
        <p:spPr>
          <a:xfrm rot="660000" flipH="1">
            <a:off x="7875905" y="2844800"/>
            <a:ext cx="4904105" cy="51936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5142548" y="4648835"/>
            <a:ext cx="1906905" cy="3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C9E94"/>
              </a:gs>
              <a:gs pos="100000">
                <a:srgbClr val="9DC6FC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</a:rPr>
              <a:t>粮达网 </a:t>
            </a:r>
            <a:r>
              <a:rPr lang="en-US" altLang="zh-CN" sz="12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</a:rPr>
              <a:t>- </a:t>
            </a:r>
            <a:r>
              <a:rPr lang="en-US" altLang="zh-CN" sz="12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rPr>
              <a:t>IT</a:t>
            </a:r>
            <a:r>
              <a:rPr lang="zh-CN" altLang="en-US" sz="12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rPr>
              <a:t>部</a:t>
            </a:r>
            <a:endParaRPr lang="zh-CN" altLang="en-US" sz="1200" b="1">
              <a:solidFill>
                <a:schemeClr val="bg1"/>
              </a:solidFill>
              <a:latin typeface="汉仪晓波花月圆W" panose="00020600040101010101" charset="-122"/>
              <a:ea typeface="汉仪晓波花月圆W" panose="00020600040101010101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717540" y="1848485"/>
            <a:ext cx="756285" cy="854075"/>
            <a:chOff x="13465" y="3115"/>
            <a:chExt cx="1191" cy="1345"/>
          </a:xfrm>
        </p:grpSpPr>
        <p:sp>
          <p:nvSpPr>
            <p:cNvPr id="5" name="Freeform 5"/>
            <p:cNvSpPr/>
            <p:nvPr/>
          </p:nvSpPr>
          <p:spPr>
            <a:xfrm>
              <a:off x="13465" y="3115"/>
              <a:ext cx="1191" cy="1345"/>
            </a:xfrm>
            <a:custGeom>
              <a:avLst/>
              <a:gdLst>
                <a:gd name="txL" fmla="*/ 0 w 976"/>
                <a:gd name="txT" fmla="*/ 0 h 1101"/>
                <a:gd name="txR" fmla="*/ 976 w 976"/>
                <a:gd name="txB" fmla="*/ 1101 h 1101"/>
              </a:gdLst>
              <a:ahLst/>
              <a:cxnLst>
                <a:cxn ang="0">
                  <a:pos x="976" y="772"/>
                </a:cxn>
                <a:cxn ang="0">
                  <a:pos x="924" y="862"/>
                </a:cxn>
                <a:cxn ang="0">
                  <a:pos x="540" y="1084"/>
                </a:cxn>
                <a:cxn ang="0">
                  <a:pos x="436" y="1084"/>
                </a:cxn>
                <a:cxn ang="0">
                  <a:pos x="52" y="862"/>
                </a:cxn>
                <a:cxn ang="0">
                  <a:pos x="0" y="772"/>
                </a:cxn>
                <a:cxn ang="0">
                  <a:pos x="0" y="329"/>
                </a:cxn>
                <a:cxn ang="0">
                  <a:pos x="52" y="238"/>
                </a:cxn>
                <a:cxn ang="0">
                  <a:pos x="436" y="16"/>
                </a:cxn>
                <a:cxn ang="0">
                  <a:pos x="540" y="16"/>
                </a:cxn>
                <a:cxn ang="0">
                  <a:pos x="924" y="238"/>
                </a:cxn>
                <a:cxn ang="0">
                  <a:pos x="976" y="329"/>
                </a:cxn>
                <a:cxn ang="0">
                  <a:pos x="976" y="772"/>
                </a:cxn>
              </a:cxnLst>
              <a:rect l="txL" t="txT" r="txR" b="txB"/>
              <a:pathLst>
                <a:path w="976" h="1101">
                  <a:moveTo>
                    <a:pt x="976" y="772"/>
                  </a:moveTo>
                  <a:cubicBezTo>
                    <a:pt x="976" y="805"/>
                    <a:pt x="953" y="846"/>
                    <a:pt x="924" y="862"/>
                  </a:cubicBezTo>
                  <a:cubicBezTo>
                    <a:pt x="540" y="1084"/>
                    <a:pt x="540" y="1084"/>
                    <a:pt x="540" y="1084"/>
                  </a:cubicBezTo>
                  <a:cubicBezTo>
                    <a:pt x="511" y="1101"/>
                    <a:pt x="465" y="1101"/>
                    <a:pt x="436" y="1084"/>
                  </a:cubicBezTo>
                  <a:cubicBezTo>
                    <a:pt x="52" y="862"/>
                    <a:pt x="52" y="862"/>
                    <a:pt x="52" y="862"/>
                  </a:cubicBezTo>
                  <a:cubicBezTo>
                    <a:pt x="23" y="846"/>
                    <a:pt x="0" y="805"/>
                    <a:pt x="0" y="77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0" y="295"/>
                    <a:pt x="23" y="255"/>
                    <a:pt x="52" y="238"/>
                  </a:cubicBezTo>
                  <a:cubicBezTo>
                    <a:pt x="436" y="16"/>
                    <a:pt x="436" y="16"/>
                    <a:pt x="436" y="16"/>
                  </a:cubicBezTo>
                  <a:cubicBezTo>
                    <a:pt x="465" y="0"/>
                    <a:pt x="511" y="0"/>
                    <a:pt x="540" y="16"/>
                  </a:cubicBezTo>
                  <a:cubicBezTo>
                    <a:pt x="924" y="238"/>
                    <a:pt x="924" y="238"/>
                    <a:pt x="924" y="238"/>
                  </a:cubicBezTo>
                  <a:cubicBezTo>
                    <a:pt x="953" y="255"/>
                    <a:pt x="976" y="295"/>
                    <a:pt x="976" y="329"/>
                  </a:cubicBezTo>
                  <a:lnTo>
                    <a:pt x="976" y="772"/>
                  </a:lnTo>
                  <a:close/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txBody>
            <a:bodyPr vert="horz" wrap="square" anchor="t"/>
            <a:p>
              <a:endParaRPr>
                <a:solidFill>
                  <a:srgbClr val="000000"/>
                </a:solidFill>
                <a:latin typeface="Calibri" panose="020F050202020403020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3576" y="3435"/>
              <a:ext cx="937" cy="698"/>
            </a:xfrm>
            <a:prstGeom prst="rect">
              <a:avLst/>
            </a:prstGeom>
            <a:blipFill rotWithShape="1">
              <a:blip r:embed="rId1"/>
              <a:stretch>
                <a:fillRect/>
              </a:stretch>
            </a:blipFill>
          </p:spPr>
          <p:txBody>
            <a:bodyPr wrap="none" rtlCol="0" anchor="t">
              <a:noAutofit/>
            </a:bodyPr>
            <a:p>
              <a:pPr algn="ctr">
                <a:lnSpc>
                  <a:spcPct val="70000"/>
                </a:lnSpc>
              </a:pPr>
              <a:endPara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雅酷黑 45W" panose="020B0404020202020204" charset="-122"/>
                <a:sym typeface="+mn-ea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189605" y="3837940"/>
            <a:ext cx="581279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rPr>
              <a:t>Provide independent, stable and reliable data environment for production acceptance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圆角矩形 1"/>
          <p:cNvSpPr/>
          <p:nvPr/>
        </p:nvSpPr>
        <p:spPr>
          <a:xfrm>
            <a:off x="2624138" y="1747838"/>
            <a:ext cx="6943725" cy="3362325"/>
          </a:xfrm>
          <a:prstGeom prst="roundRect">
            <a:avLst>
              <a:gd name="adj" fmla="val 8234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 rot="16200000" flipH="1" flipV="1">
            <a:off x="-466725" y="3232150"/>
            <a:ext cx="4809490" cy="4689475"/>
          </a:xfrm>
          <a:custGeom>
            <a:avLst/>
            <a:gdLst>
              <a:gd name="connisteX0" fmla="*/ 531569 w 3328465"/>
              <a:gd name="connsiteY0" fmla="*/ 23420 h 3244340"/>
              <a:gd name="connisteX1" fmla="*/ 263599 w 3328465"/>
              <a:gd name="connsiteY1" fmla="*/ 2852345 h 3244340"/>
              <a:gd name="connisteX2" fmla="*/ 2812489 w 3328465"/>
              <a:gd name="connsiteY2" fmla="*/ 3022525 h 3244340"/>
              <a:gd name="connisteX3" fmla="*/ 3056329 w 3328465"/>
              <a:gd name="connsiteY3" fmla="*/ 1763320 h 3244340"/>
              <a:gd name="connisteX4" fmla="*/ 531569 w 3328465"/>
              <a:gd name="connsiteY4" fmla="*/ 23420 h 324434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328465" h="3244340">
                <a:moveTo>
                  <a:pt x="531570" y="23420"/>
                </a:moveTo>
                <a:cubicBezTo>
                  <a:pt x="-27230" y="241225"/>
                  <a:pt x="-192330" y="2252270"/>
                  <a:pt x="263600" y="2852345"/>
                </a:cubicBezTo>
                <a:cubicBezTo>
                  <a:pt x="719530" y="3452420"/>
                  <a:pt x="2253690" y="3240330"/>
                  <a:pt x="2812490" y="3022525"/>
                </a:cubicBezTo>
                <a:cubicBezTo>
                  <a:pt x="3371290" y="2804720"/>
                  <a:pt x="3512260" y="2363395"/>
                  <a:pt x="3056330" y="1763320"/>
                </a:cubicBezTo>
                <a:cubicBezTo>
                  <a:pt x="2600400" y="1163245"/>
                  <a:pt x="1090370" y="-194385"/>
                  <a:pt x="531570" y="23420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799455" y="2557145"/>
            <a:ext cx="324040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/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约定</a:t>
            </a:r>
            <a:endParaRPr lang="zh-CN" altLang="en-US" sz="4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  <a:p>
            <a:pPr algn="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Product 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appoint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61535" y="3768090"/>
            <a:ext cx="437832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r">
              <a:lnSpc>
                <a:spcPct val="150000"/>
              </a:lnSpc>
              <a:buClrTx/>
              <a:buSzTx/>
              <a:buFontTx/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rPr>
              <a:t>Adopt the minimalist mode, which needs to be executed according to the convention when used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sym typeface="+mn-ea"/>
            </a:endParaRPr>
          </a:p>
        </p:txBody>
      </p:sp>
      <p:sp>
        <p:nvSpPr>
          <p:cNvPr id="3" name="任意多边形 2"/>
          <p:cNvSpPr/>
          <p:nvPr/>
        </p:nvSpPr>
        <p:spPr>
          <a:xfrm flipH="1">
            <a:off x="8618220" y="489585"/>
            <a:ext cx="1987550" cy="2289810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152890" y="1325245"/>
            <a:ext cx="1082040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54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03</a:t>
            </a:r>
            <a:endParaRPr lang="en-US" altLang="zh-CN" sz="5400">
              <a:solidFill>
                <a:schemeClr val="bg1"/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2028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视角约定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1" name="组合 40"/>
          <p:cNvGrpSpPr/>
          <p:nvPr/>
        </p:nvGrpSpPr>
        <p:grpSpPr>
          <a:xfrm rot="0">
            <a:off x="939165" y="1574165"/>
            <a:ext cx="2037080" cy="3837940"/>
            <a:chOff x="12430" y="2500"/>
            <a:chExt cx="3769" cy="7101"/>
          </a:xfrm>
        </p:grpSpPr>
        <p:sp>
          <p:nvSpPr>
            <p:cNvPr id="42" name="圆角矩形 41"/>
            <p:cNvSpPr/>
            <p:nvPr/>
          </p:nvSpPr>
          <p:spPr>
            <a:xfrm>
              <a:off x="12430" y="2500"/>
              <a:ext cx="3769" cy="7101"/>
            </a:xfrm>
            <a:prstGeom prst="roundRect">
              <a:avLst>
                <a:gd name="adj" fmla="val 1030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2672" y="3421"/>
              <a:ext cx="3286" cy="5260"/>
            </a:xfrm>
            <a:prstGeom prst="rect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13848" y="2927"/>
              <a:ext cx="934" cy="13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14045" y="8809"/>
              <a:ext cx="539" cy="539"/>
            </a:xfrm>
            <a:prstGeom prst="ellipse">
              <a:avLst/>
            </a:prstGeom>
            <a:noFill/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 rot="0">
            <a:off x="2210435" y="2637155"/>
            <a:ext cx="2800985" cy="3201035"/>
            <a:chOff x="3908" y="4153"/>
            <a:chExt cx="4411" cy="5041"/>
          </a:xfrm>
        </p:grpSpPr>
        <p:sp>
          <p:nvSpPr>
            <p:cNvPr id="56" name="圆角矩形 55"/>
            <p:cNvSpPr/>
            <p:nvPr/>
          </p:nvSpPr>
          <p:spPr>
            <a:xfrm>
              <a:off x="3908" y="4153"/>
              <a:ext cx="4411" cy="5041"/>
            </a:xfrm>
            <a:prstGeom prst="roundRect">
              <a:avLst>
                <a:gd name="adj" fmla="val 9385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圆角矩形 1"/>
            <p:cNvSpPr/>
            <p:nvPr/>
          </p:nvSpPr>
          <p:spPr>
            <a:xfrm>
              <a:off x="4862" y="7849"/>
              <a:ext cx="2504" cy="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18DD9">
                    <a:alpha val="100000"/>
                  </a:srgbClr>
                </a:gs>
                <a:gs pos="100000">
                  <a:srgbClr val="9DC6FC">
                    <a:alpha val="10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 b="1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481" y="4832"/>
              <a:ext cx="3266" cy="228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用户视角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5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用户视角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: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指从正式用户或非登录状态下的请求视角。为了使正式用户不受测试数据所影响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该视角仅可见正式数据。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 rot="0">
            <a:off x="5332095" y="2637155"/>
            <a:ext cx="2800985" cy="3201035"/>
            <a:chOff x="3908" y="4153"/>
            <a:chExt cx="4411" cy="5041"/>
          </a:xfrm>
        </p:grpSpPr>
        <p:sp>
          <p:nvSpPr>
            <p:cNvPr id="6" name="圆角矩形 5"/>
            <p:cNvSpPr/>
            <p:nvPr/>
          </p:nvSpPr>
          <p:spPr>
            <a:xfrm>
              <a:off x="3908" y="4153"/>
              <a:ext cx="4411" cy="5041"/>
            </a:xfrm>
            <a:prstGeom prst="roundRect">
              <a:avLst>
                <a:gd name="adj" fmla="val 9385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4862" y="7849"/>
              <a:ext cx="2504" cy="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18DD9">
                    <a:alpha val="100000"/>
                  </a:srgbClr>
                </a:gs>
                <a:gs pos="100000">
                  <a:srgbClr val="9DC6FC">
                    <a:alpha val="10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 b="1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481" y="4832"/>
              <a:ext cx="3266" cy="228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验收视角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5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验收视角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: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指从验收账户登录下的请求视角。在极简模式下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为了验收不重建</a:t>
              </a:r>
              <a:r>
                <a:rPr 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并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复用公共数据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该视角可见正式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+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测试数据。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 rot="0">
            <a:off x="8453120" y="2637155"/>
            <a:ext cx="2800985" cy="3201035"/>
            <a:chOff x="3908" y="4153"/>
            <a:chExt cx="4411" cy="5041"/>
          </a:xfrm>
        </p:grpSpPr>
        <p:sp>
          <p:nvSpPr>
            <p:cNvPr id="10" name="圆角矩形 9"/>
            <p:cNvSpPr/>
            <p:nvPr/>
          </p:nvSpPr>
          <p:spPr>
            <a:xfrm>
              <a:off x="3908" y="4153"/>
              <a:ext cx="4411" cy="5041"/>
            </a:xfrm>
            <a:prstGeom prst="roundRect">
              <a:avLst>
                <a:gd name="adj" fmla="val 9385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4862" y="7849"/>
              <a:ext cx="2504" cy="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18DD9">
                    <a:alpha val="100000"/>
                  </a:srgbClr>
                </a:gs>
                <a:gs pos="100000">
                  <a:srgbClr val="9DC6FC">
                    <a:alpha val="10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 b="1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481" y="4832"/>
              <a:ext cx="3266" cy="228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三方视角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5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三方视角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: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指从第三方系统或者自身系统下的视角。在极简模式下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为了第三方处理程序不影响正式数据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该视角仅处理正式数据。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</p:grpSp>
      <p:sp>
        <p:nvSpPr>
          <p:cNvPr id="17" name="任意多边形 16"/>
          <p:cNvSpPr/>
          <p:nvPr/>
        </p:nvSpPr>
        <p:spPr>
          <a:xfrm rot="16500000" flipH="1" flipV="1">
            <a:off x="10142220" y="1259840"/>
            <a:ext cx="3311525" cy="3199765"/>
          </a:xfrm>
          <a:custGeom>
            <a:avLst/>
            <a:gdLst>
              <a:gd name="connisteX0" fmla="*/ 666107 w 4091943"/>
              <a:gd name="connsiteY0" fmla="*/ 72601 h 2480861"/>
              <a:gd name="connisteX1" fmla="*/ 422902 w 4091943"/>
              <a:gd name="connsiteY1" fmla="*/ 2463376 h 2480861"/>
              <a:gd name="connisteX2" fmla="*/ 4091297 w 4091943"/>
              <a:gd name="connsiteY2" fmla="*/ 954616 h 2480861"/>
              <a:gd name="connisteX3" fmla="*/ 666107 w 4091943"/>
              <a:gd name="connsiteY3" fmla="*/ 72601 h 248086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4091944" h="2480861">
                <a:moveTo>
                  <a:pt x="666108" y="72602"/>
                </a:moveTo>
                <a:cubicBezTo>
                  <a:pt x="-67317" y="374227"/>
                  <a:pt x="-262262" y="2286847"/>
                  <a:pt x="422903" y="2463377"/>
                </a:cubicBezTo>
                <a:cubicBezTo>
                  <a:pt x="1108068" y="2639907"/>
                  <a:pt x="4042403" y="1432772"/>
                  <a:pt x="4091298" y="954617"/>
                </a:cubicBezTo>
                <a:cubicBezTo>
                  <a:pt x="4140193" y="476462"/>
                  <a:pt x="1399533" y="-229023"/>
                  <a:pt x="666108" y="72602"/>
                </a:cubicBezTo>
                <a:close/>
              </a:path>
            </a:pathLst>
          </a:custGeom>
          <a:gradFill>
            <a:gsLst>
              <a:gs pos="0">
                <a:srgbClr val="FC9E94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复用约定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728980" y="1774825"/>
            <a:ext cx="3338830" cy="3837940"/>
            <a:chOff x="1301" y="2795"/>
            <a:chExt cx="5258" cy="6044"/>
          </a:xfrm>
        </p:grpSpPr>
        <p:grpSp>
          <p:nvGrpSpPr>
            <p:cNvPr id="41" name="组合 40"/>
            <p:cNvGrpSpPr/>
            <p:nvPr/>
          </p:nvGrpSpPr>
          <p:grpSpPr>
            <a:xfrm rot="0">
              <a:off x="2325" y="2795"/>
              <a:ext cx="3208" cy="6044"/>
              <a:chOff x="12430" y="2500"/>
              <a:chExt cx="3769" cy="7101"/>
            </a:xfrm>
          </p:grpSpPr>
          <p:sp>
            <p:nvSpPr>
              <p:cNvPr id="42" name="圆角矩形 41"/>
              <p:cNvSpPr/>
              <p:nvPr/>
            </p:nvSpPr>
            <p:spPr>
              <a:xfrm>
                <a:off x="12430" y="2500"/>
                <a:ext cx="3769" cy="7101"/>
              </a:xfrm>
              <a:prstGeom prst="roundRect">
                <a:avLst>
                  <a:gd name="adj" fmla="val 10301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algn="ctr" rotWithShape="0">
                  <a:srgbClr val="9DC6F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12672" y="3421"/>
                <a:ext cx="3286" cy="526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9" name="圆角矩形 48"/>
              <p:cNvSpPr/>
              <p:nvPr/>
            </p:nvSpPr>
            <p:spPr>
              <a:xfrm>
                <a:off x="13848" y="2927"/>
                <a:ext cx="934" cy="13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14045" y="8809"/>
                <a:ext cx="539" cy="539"/>
              </a:xfrm>
              <a:prstGeom prst="ellipse">
                <a:avLst/>
              </a:prstGeom>
              <a:noFill/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56" name="圆角矩形 55"/>
            <p:cNvSpPr/>
            <p:nvPr/>
          </p:nvSpPr>
          <p:spPr>
            <a:xfrm>
              <a:off x="1301" y="4716"/>
              <a:ext cx="5258" cy="3063"/>
            </a:xfrm>
            <a:prstGeom prst="roundRect">
              <a:avLst>
                <a:gd name="adj" fmla="val 9385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822" y="5450"/>
              <a:ext cx="4214" cy="17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不操作正式数据</a:t>
              </a:r>
              <a:endParaRPr lang="zh-CN" altLang="en-US" sz="5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在极简模式下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验收账户可见正式数据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需要遵守不操作正式用户数据的约定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否则将影响系统稳定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6" name="流程图: 延期 5"/>
            <p:cNvSpPr/>
            <p:nvPr/>
          </p:nvSpPr>
          <p:spPr>
            <a:xfrm rot="5400000">
              <a:off x="3644" y="4706"/>
              <a:ext cx="572" cy="591"/>
            </a:xfrm>
            <a:prstGeom prst="flowChartDelay">
              <a:avLst/>
            </a:prstGeom>
            <a:gradFill>
              <a:gsLst>
                <a:gs pos="0">
                  <a:srgbClr val="FC9E94"/>
                </a:gs>
                <a:gs pos="100000">
                  <a:srgbClr val="9DC6FC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426585" y="1774825"/>
            <a:ext cx="3338830" cy="3837940"/>
            <a:chOff x="1301" y="2795"/>
            <a:chExt cx="5258" cy="6044"/>
          </a:xfrm>
        </p:grpSpPr>
        <p:grpSp>
          <p:nvGrpSpPr>
            <p:cNvPr id="9" name="组合 8"/>
            <p:cNvGrpSpPr/>
            <p:nvPr/>
          </p:nvGrpSpPr>
          <p:grpSpPr>
            <a:xfrm rot="0">
              <a:off x="2325" y="2795"/>
              <a:ext cx="3208" cy="6044"/>
              <a:chOff x="12430" y="2500"/>
              <a:chExt cx="3769" cy="7101"/>
            </a:xfrm>
          </p:grpSpPr>
          <p:sp>
            <p:nvSpPr>
              <p:cNvPr id="10" name="圆角矩形 9"/>
              <p:cNvSpPr/>
              <p:nvPr/>
            </p:nvSpPr>
            <p:spPr>
              <a:xfrm>
                <a:off x="12430" y="2500"/>
                <a:ext cx="3769" cy="7101"/>
              </a:xfrm>
              <a:prstGeom prst="roundRect">
                <a:avLst>
                  <a:gd name="adj" fmla="val 10301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algn="ctr" rotWithShape="0">
                  <a:srgbClr val="9DC6F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2672" y="3421"/>
                <a:ext cx="3286" cy="526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5" name="圆角矩形 14"/>
              <p:cNvSpPr/>
              <p:nvPr/>
            </p:nvSpPr>
            <p:spPr>
              <a:xfrm>
                <a:off x="13848" y="2927"/>
                <a:ext cx="934" cy="13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14045" y="8809"/>
                <a:ext cx="539" cy="539"/>
              </a:xfrm>
              <a:prstGeom prst="ellipse">
                <a:avLst/>
              </a:prstGeom>
              <a:noFill/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43" name="圆角矩形 42"/>
            <p:cNvSpPr/>
            <p:nvPr/>
          </p:nvSpPr>
          <p:spPr>
            <a:xfrm>
              <a:off x="1301" y="4716"/>
              <a:ext cx="5258" cy="3063"/>
            </a:xfrm>
            <a:prstGeom prst="roundRect">
              <a:avLst>
                <a:gd name="adj" fmla="val 9385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1822" y="5450"/>
              <a:ext cx="4214" cy="17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不复用公共数据</a:t>
              </a:r>
              <a:endParaRPr lang="zh-CN" altLang="en-US" sz="5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在极简模式下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如果验收账户复用了公共数据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将会对正式用户产生影响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因此不可复用资金、库存等信息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60" name="流程图: 延期 59"/>
            <p:cNvSpPr/>
            <p:nvPr/>
          </p:nvSpPr>
          <p:spPr>
            <a:xfrm rot="5400000">
              <a:off x="3644" y="4706"/>
              <a:ext cx="572" cy="591"/>
            </a:xfrm>
            <a:prstGeom prst="flowChartDelay">
              <a:avLst/>
            </a:prstGeom>
            <a:gradFill>
              <a:gsLst>
                <a:gs pos="0">
                  <a:srgbClr val="FC9E94"/>
                </a:gs>
                <a:gs pos="100000">
                  <a:srgbClr val="9DC6FC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121015" y="1774825"/>
            <a:ext cx="3338830" cy="3837940"/>
            <a:chOff x="1301" y="2795"/>
            <a:chExt cx="5258" cy="6044"/>
          </a:xfrm>
        </p:grpSpPr>
        <p:grpSp>
          <p:nvGrpSpPr>
            <p:cNvPr id="62" name="组合 61"/>
            <p:cNvGrpSpPr/>
            <p:nvPr/>
          </p:nvGrpSpPr>
          <p:grpSpPr>
            <a:xfrm rot="0">
              <a:off x="2325" y="2795"/>
              <a:ext cx="3208" cy="6044"/>
              <a:chOff x="12430" y="2500"/>
              <a:chExt cx="3769" cy="7101"/>
            </a:xfrm>
          </p:grpSpPr>
          <p:sp>
            <p:nvSpPr>
              <p:cNvPr id="63" name="圆角矩形 62"/>
              <p:cNvSpPr/>
              <p:nvPr/>
            </p:nvSpPr>
            <p:spPr>
              <a:xfrm>
                <a:off x="12430" y="2500"/>
                <a:ext cx="3769" cy="7101"/>
              </a:xfrm>
              <a:prstGeom prst="roundRect">
                <a:avLst>
                  <a:gd name="adj" fmla="val 10301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algn="ctr" rotWithShape="0">
                  <a:srgbClr val="9DC6F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12672" y="3421"/>
                <a:ext cx="3286" cy="526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5" name="圆角矩形 64"/>
              <p:cNvSpPr/>
              <p:nvPr/>
            </p:nvSpPr>
            <p:spPr>
              <a:xfrm>
                <a:off x="13848" y="2927"/>
                <a:ext cx="934" cy="139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14045" y="8809"/>
                <a:ext cx="539" cy="539"/>
              </a:xfrm>
              <a:prstGeom prst="ellipse">
                <a:avLst/>
              </a:prstGeom>
              <a:noFill/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67" name="圆角矩形 66"/>
            <p:cNvSpPr/>
            <p:nvPr/>
          </p:nvSpPr>
          <p:spPr>
            <a:xfrm>
              <a:off x="1301" y="4716"/>
              <a:ext cx="5258" cy="3063"/>
            </a:xfrm>
            <a:prstGeom prst="roundRect">
              <a:avLst>
                <a:gd name="adj" fmla="val 9385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1822" y="5450"/>
              <a:ext cx="4214" cy="17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不改变基础数据</a:t>
              </a:r>
              <a:endParaRPr lang="zh-CN" altLang="en-US" sz="5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在极简模式下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验收账户复用了基础数据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为了不影响正式用户的使用。不允许修改菜单、权限、系统配置等信息</a:t>
              </a:r>
              <a:endPara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69" name="流程图: 延期 68"/>
            <p:cNvSpPr/>
            <p:nvPr/>
          </p:nvSpPr>
          <p:spPr>
            <a:xfrm rot="5400000">
              <a:off x="3644" y="4706"/>
              <a:ext cx="572" cy="591"/>
            </a:xfrm>
            <a:prstGeom prst="flowChartDelay">
              <a:avLst/>
            </a:prstGeom>
            <a:gradFill>
              <a:gsLst>
                <a:gs pos="0">
                  <a:srgbClr val="FC9E94"/>
                </a:gs>
                <a:gs pos="100000">
                  <a:srgbClr val="9DC6FC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使用约定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>
            <p:custDataLst>
              <p:tags r:id="rId1"/>
            </p:custDataLst>
          </p:nvPr>
        </p:nvGrpSpPr>
        <p:grpSpPr>
          <a:xfrm rot="0">
            <a:off x="996315" y="1566545"/>
            <a:ext cx="4368800" cy="1147445"/>
            <a:chOff x="1419" y="3079"/>
            <a:chExt cx="6880" cy="1807"/>
          </a:xfrm>
        </p:grpSpPr>
        <p:grpSp>
          <p:nvGrpSpPr>
            <p:cNvPr id="36" name="组合 35"/>
            <p:cNvGrpSpPr/>
            <p:nvPr/>
          </p:nvGrpSpPr>
          <p:grpSpPr>
            <a:xfrm flipH="1">
              <a:off x="1419" y="3079"/>
              <a:ext cx="6880" cy="1807"/>
              <a:chOff x="14710" y="6465"/>
              <a:chExt cx="3000" cy="788"/>
            </a:xfrm>
          </p:grpSpPr>
          <p:sp>
            <p:nvSpPr>
              <p:cNvPr id="37" name="圆角矩形 36"/>
              <p:cNvSpPr/>
              <p:nvPr>
                <p:custDataLst>
                  <p:tags r:id="rId2"/>
                </p:custDataLst>
              </p:nvPr>
            </p:nvSpPr>
            <p:spPr>
              <a:xfrm>
                <a:off x="14710" y="6465"/>
                <a:ext cx="3000" cy="78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algn="ctr" rotWithShape="0">
                  <a:srgbClr val="9DC6F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8" name="流程图: 延期 37"/>
              <p:cNvSpPr/>
              <p:nvPr>
                <p:custDataLst>
                  <p:tags r:id="rId3"/>
                </p:custDataLst>
              </p:nvPr>
            </p:nvSpPr>
            <p:spPr>
              <a:xfrm>
                <a:off x="16972" y="6465"/>
                <a:ext cx="738" cy="788"/>
              </a:xfrm>
              <a:prstGeom prst="flowChartDelay">
                <a:avLst/>
              </a:prstGeom>
              <a:gradFill>
                <a:gsLst>
                  <a:gs pos="0">
                    <a:srgbClr val="D18DD9"/>
                  </a:gs>
                  <a:gs pos="100000">
                    <a:srgbClr val="FFE6CA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11" name="文本框 10"/>
            <p:cNvSpPr txBox="1"/>
            <p:nvPr>
              <p:custDataLst>
                <p:tags r:id="rId4"/>
              </p:custDataLst>
            </p:nvPr>
          </p:nvSpPr>
          <p:spPr>
            <a:xfrm>
              <a:off x="3395" y="3233"/>
              <a:ext cx="4389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商城试点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本次数据隔离应用范围是商城系统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其中涉及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: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商城、售后、基座、合同、资金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52" name="文本框 51"/>
            <p:cNvSpPr txBox="1"/>
            <p:nvPr>
              <p:custDataLst>
                <p:tags r:id="rId5"/>
              </p:custDataLst>
            </p:nvPr>
          </p:nvSpPr>
          <p:spPr>
            <a:xfrm>
              <a:off x="1701" y="3463"/>
              <a:ext cx="11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01</a:t>
              </a:r>
              <a:endParaRPr lang="en-US" altLang="zh-CN" sz="32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14" name="组合 13"/>
          <p:cNvGrpSpPr/>
          <p:nvPr>
            <p:custDataLst>
              <p:tags r:id="rId6"/>
            </p:custDataLst>
          </p:nvPr>
        </p:nvGrpSpPr>
        <p:grpSpPr>
          <a:xfrm rot="0">
            <a:off x="996315" y="3072130"/>
            <a:ext cx="4368800" cy="1147445"/>
            <a:chOff x="1419" y="3079"/>
            <a:chExt cx="6880" cy="1807"/>
          </a:xfrm>
        </p:grpSpPr>
        <p:grpSp>
          <p:nvGrpSpPr>
            <p:cNvPr id="16" name="组合 15"/>
            <p:cNvGrpSpPr/>
            <p:nvPr/>
          </p:nvGrpSpPr>
          <p:grpSpPr>
            <a:xfrm flipH="1">
              <a:off x="1419" y="3079"/>
              <a:ext cx="6880" cy="1807"/>
              <a:chOff x="14710" y="6465"/>
              <a:chExt cx="3000" cy="788"/>
            </a:xfrm>
          </p:grpSpPr>
          <p:sp>
            <p:nvSpPr>
              <p:cNvPr id="18" name="圆角矩形 17"/>
              <p:cNvSpPr/>
              <p:nvPr>
                <p:custDataLst>
                  <p:tags r:id="rId7"/>
                </p:custDataLst>
              </p:nvPr>
            </p:nvSpPr>
            <p:spPr>
              <a:xfrm>
                <a:off x="14710" y="6465"/>
                <a:ext cx="3000" cy="78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algn="ctr" rotWithShape="0">
                  <a:srgbClr val="9DC6F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9" name="流程图: 延期 18"/>
              <p:cNvSpPr/>
              <p:nvPr>
                <p:custDataLst>
                  <p:tags r:id="rId8"/>
                </p:custDataLst>
              </p:nvPr>
            </p:nvSpPr>
            <p:spPr>
              <a:xfrm>
                <a:off x="16972" y="6465"/>
                <a:ext cx="738" cy="788"/>
              </a:xfrm>
              <a:prstGeom prst="flowChartDelay">
                <a:avLst/>
              </a:prstGeom>
              <a:gradFill>
                <a:gsLst>
                  <a:gs pos="0">
                    <a:srgbClr val="D18DD9"/>
                  </a:gs>
                  <a:gs pos="100000">
                    <a:srgbClr val="FFE6CA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20" name="文本框 19"/>
            <p:cNvSpPr txBox="1"/>
            <p:nvPr>
              <p:custDataLst>
                <p:tags r:id="rId9"/>
              </p:custDataLst>
            </p:nvPr>
          </p:nvSpPr>
          <p:spPr>
            <a:xfrm>
              <a:off x="3395" y="3233"/>
              <a:ext cx="4389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商户独立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验收账户不允许加入正式的商户中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不可复用商户、资金账户、商品库存等数据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10"/>
              </p:custDataLst>
            </p:nvPr>
          </p:nvSpPr>
          <p:spPr>
            <a:xfrm>
              <a:off x="1701" y="3463"/>
              <a:ext cx="11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02</a:t>
              </a:r>
              <a:endParaRPr lang="en-US" altLang="zh-CN" sz="32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>
            <p:custDataLst>
              <p:tags r:id="rId11"/>
            </p:custDataLst>
          </p:nvPr>
        </p:nvGrpSpPr>
        <p:grpSpPr>
          <a:xfrm rot="0">
            <a:off x="996315" y="4571365"/>
            <a:ext cx="4368800" cy="1147445"/>
            <a:chOff x="1419" y="3079"/>
            <a:chExt cx="6880" cy="1807"/>
          </a:xfrm>
        </p:grpSpPr>
        <p:grpSp>
          <p:nvGrpSpPr>
            <p:cNvPr id="23" name="组合 22"/>
            <p:cNvGrpSpPr/>
            <p:nvPr/>
          </p:nvGrpSpPr>
          <p:grpSpPr>
            <a:xfrm flipH="1">
              <a:off x="1419" y="3079"/>
              <a:ext cx="6880" cy="1807"/>
              <a:chOff x="14710" y="6465"/>
              <a:chExt cx="3000" cy="788"/>
            </a:xfrm>
          </p:grpSpPr>
          <p:sp>
            <p:nvSpPr>
              <p:cNvPr id="24" name="圆角矩形 23"/>
              <p:cNvSpPr/>
              <p:nvPr>
                <p:custDataLst>
                  <p:tags r:id="rId12"/>
                </p:custDataLst>
              </p:nvPr>
            </p:nvSpPr>
            <p:spPr>
              <a:xfrm>
                <a:off x="14710" y="6465"/>
                <a:ext cx="3000" cy="78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algn="ctr" rotWithShape="0">
                  <a:srgbClr val="9DC6F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5" name="流程图: 延期 24"/>
              <p:cNvSpPr/>
              <p:nvPr>
                <p:custDataLst>
                  <p:tags r:id="rId13"/>
                </p:custDataLst>
              </p:nvPr>
            </p:nvSpPr>
            <p:spPr>
              <a:xfrm>
                <a:off x="16972" y="6465"/>
                <a:ext cx="738" cy="788"/>
              </a:xfrm>
              <a:prstGeom prst="flowChartDelay">
                <a:avLst/>
              </a:prstGeom>
              <a:gradFill>
                <a:gsLst>
                  <a:gs pos="0">
                    <a:srgbClr val="D18DD9"/>
                  </a:gs>
                  <a:gs pos="100000">
                    <a:srgbClr val="FFE6CA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26" name="文本框 25"/>
            <p:cNvSpPr txBox="1"/>
            <p:nvPr>
              <p:custDataLst>
                <p:tags r:id="rId14"/>
              </p:custDataLst>
            </p:nvPr>
          </p:nvSpPr>
          <p:spPr>
            <a:xfrm>
              <a:off x="3395" y="3233"/>
              <a:ext cx="4389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账户独立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验收账户必须是内部员工独立注册的账户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不允许借用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/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使用正式用户的账户</a:t>
              </a:r>
              <a:endPara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27" name="文本框 26"/>
            <p:cNvSpPr txBox="1"/>
            <p:nvPr>
              <p:custDataLst>
                <p:tags r:id="rId15"/>
              </p:custDataLst>
            </p:nvPr>
          </p:nvSpPr>
          <p:spPr>
            <a:xfrm>
              <a:off x="1701" y="3463"/>
              <a:ext cx="11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03</a:t>
              </a:r>
              <a:endParaRPr lang="en-US" altLang="zh-CN" sz="32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28" name="组合 27"/>
          <p:cNvGrpSpPr/>
          <p:nvPr>
            <p:custDataLst>
              <p:tags r:id="rId16"/>
            </p:custDataLst>
          </p:nvPr>
        </p:nvGrpSpPr>
        <p:grpSpPr>
          <a:xfrm rot="0">
            <a:off x="6827520" y="1566545"/>
            <a:ext cx="4368800" cy="1147445"/>
            <a:chOff x="1419" y="3079"/>
            <a:chExt cx="6880" cy="1807"/>
          </a:xfrm>
        </p:grpSpPr>
        <p:grpSp>
          <p:nvGrpSpPr>
            <p:cNvPr id="29" name="组合 28"/>
            <p:cNvGrpSpPr/>
            <p:nvPr/>
          </p:nvGrpSpPr>
          <p:grpSpPr>
            <a:xfrm flipH="1">
              <a:off x="1419" y="3079"/>
              <a:ext cx="6880" cy="1807"/>
              <a:chOff x="14710" y="6465"/>
              <a:chExt cx="3000" cy="788"/>
            </a:xfrm>
          </p:grpSpPr>
          <p:sp>
            <p:nvSpPr>
              <p:cNvPr id="30" name="圆角矩形 29"/>
              <p:cNvSpPr/>
              <p:nvPr>
                <p:custDataLst>
                  <p:tags r:id="rId17"/>
                </p:custDataLst>
              </p:nvPr>
            </p:nvSpPr>
            <p:spPr>
              <a:xfrm>
                <a:off x="14710" y="6465"/>
                <a:ext cx="3000" cy="78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algn="ctr" rotWithShape="0">
                  <a:srgbClr val="9DC6F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1" name="流程图: 延期 30"/>
              <p:cNvSpPr/>
              <p:nvPr>
                <p:custDataLst>
                  <p:tags r:id="rId18"/>
                </p:custDataLst>
              </p:nvPr>
            </p:nvSpPr>
            <p:spPr>
              <a:xfrm>
                <a:off x="16972" y="6465"/>
                <a:ext cx="738" cy="788"/>
              </a:xfrm>
              <a:prstGeom prst="flowChartDelay">
                <a:avLst/>
              </a:prstGeom>
              <a:gradFill>
                <a:gsLst>
                  <a:gs pos="0">
                    <a:srgbClr val="D18DD9"/>
                  </a:gs>
                  <a:gs pos="100000">
                    <a:srgbClr val="FFE6CA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2" name="文本框 31"/>
            <p:cNvSpPr txBox="1"/>
            <p:nvPr>
              <p:custDataLst>
                <p:tags r:id="rId19"/>
              </p:custDataLst>
            </p:nvPr>
          </p:nvSpPr>
          <p:spPr>
            <a:xfrm>
              <a:off x="3395" y="3233"/>
              <a:ext cx="4389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功能开关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在验收时需要再配置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(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当前是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Nacos)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中打开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验收后关闭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 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(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尽管启用中理论上不影响用户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)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20"/>
              </p:custDataLst>
            </p:nvPr>
          </p:nvSpPr>
          <p:spPr>
            <a:xfrm>
              <a:off x="1701" y="3463"/>
              <a:ext cx="11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04</a:t>
              </a:r>
              <a:endParaRPr lang="en-US" altLang="zh-CN" sz="32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34" name="组合 33"/>
          <p:cNvGrpSpPr/>
          <p:nvPr>
            <p:custDataLst>
              <p:tags r:id="rId21"/>
            </p:custDataLst>
          </p:nvPr>
        </p:nvGrpSpPr>
        <p:grpSpPr>
          <a:xfrm rot="0">
            <a:off x="6827520" y="3072130"/>
            <a:ext cx="4368800" cy="1147445"/>
            <a:chOff x="1419" y="3079"/>
            <a:chExt cx="6880" cy="1807"/>
          </a:xfrm>
        </p:grpSpPr>
        <p:grpSp>
          <p:nvGrpSpPr>
            <p:cNvPr id="35" name="组合 34"/>
            <p:cNvGrpSpPr/>
            <p:nvPr/>
          </p:nvGrpSpPr>
          <p:grpSpPr>
            <a:xfrm flipH="1">
              <a:off x="1419" y="3079"/>
              <a:ext cx="6880" cy="1807"/>
              <a:chOff x="14710" y="6465"/>
              <a:chExt cx="3000" cy="788"/>
            </a:xfrm>
          </p:grpSpPr>
          <p:sp>
            <p:nvSpPr>
              <p:cNvPr id="39" name="圆角矩形 38"/>
              <p:cNvSpPr/>
              <p:nvPr>
                <p:custDataLst>
                  <p:tags r:id="rId22"/>
                </p:custDataLst>
              </p:nvPr>
            </p:nvSpPr>
            <p:spPr>
              <a:xfrm>
                <a:off x="14710" y="6465"/>
                <a:ext cx="3000" cy="78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algn="ctr" rotWithShape="0">
                  <a:srgbClr val="9DC6F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0" name="流程图: 延期 39"/>
              <p:cNvSpPr/>
              <p:nvPr>
                <p:custDataLst>
                  <p:tags r:id="rId23"/>
                </p:custDataLst>
              </p:nvPr>
            </p:nvSpPr>
            <p:spPr>
              <a:xfrm>
                <a:off x="16972" y="6465"/>
                <a:ext cx="738" cy="788"/>
              </a:xfrm>
              <a:prstGeom prst="flowChartDelay">
                <a:avLst/>
              </a:prstGeom>
              <a:gradFill>
                <a:gsLst>
                  <a:gs pos="0">
                    <a:srgbClr val="D18DD9"/>
                  </a:gs>
                  <a:gs pos="100000">
                    <a:srgbClr val="FFE6CA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45" name="文本框 44"/>
            <p:cNvSpPr txBox="1"/>
            <p:nvPr>
              <p:custDataLst>
                <p:tags r:id="rId24"/>
              </p:custDataLst>
            </p:nvPr>
          </p:nvSpPr>
          <p:spPr>
            <a:xfrm>
              <a:off x="3395" y="3233"/>
              <a:ext cx="4389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en-US" altLang="zh-CN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Mock</a:t>
              </a: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开关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在验收包含大数据的交互功能时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为了防止给第三方系统造成脏数据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请配置并启用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Mock</a:t>
              </a:r>
              <a:endPara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46" name="文本框 45"/>
            <p:cNvSpPr txBox="1"/>
            <p:nvPr>
              <p:custDataLst>
                <p:tags r:id="rId25"/>
              </p:custDataLst>
            </p:nvPr>
          </p:nvSpPr>
          <p:spPr>
            <a:xfrm>
              <a:off x="1701" y="3463"/>
              <a:ext cx="11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05</a:t>
              </a:r>
              <a:endParaRPr lang="en-US" altLang="zh-CN" sz="32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47" name="组合 46"/>
          <p:cNvGrpSpPr/>
          <p:nvPr>
            <p:custDataLst>
              <p:tags r:id="rId26"/>
            </p:custDataLst>
          </p:nvPr>
        </p:nvGrpSpPr>
        <p:grpSpPr>
          <a:xfrm rot="0">
            <a:off x="6827520" y="4571365"/>
            <a:ext cx="4368800" cy="1147445"/>
            <a:chOff x="1419" y="3079"/>
            <a:chExt cx="6880" cy="1807"/>
          </a:xfrm>
        </p:grpSpPr>
        <p:grpSp>
          <p:nvGrpSpPr>
            <p:cNvPr id="48" name="组合 47"/>
            <p:cNvGrpSpPr/>
            <p:nvPr/>
          </p:nvGrpSpPr>
          <p:grpSpPr>
            <a:xfrm flipH="1">
              <a:off x="1419" y="3079"/>
              <a:ext cx="6880" cy="1807"/>
              <a:chOff x="14710" y="6465"/>
              <a:chExt cx="3000" cy="788"/>
            </a:xfrm>
          </p:grpSpPr>
          <p:sp>
            <p:nvSpPr>
              <p:cNvPr id="51" name="圆角矩形 50"/>
              <p:cNvSpPr/>
              <p:nvPr>
                <p:custDataLst>
                  <p:tags r:id="rId27"/>
                </p:custDataLst>
              </p:nvPr>
            </p:nvSpPr>
            <p:spPr>
              <a:xfrm>
                <a:off x="14710" y="6465"/>
                <a:ext cx="3000" cy="78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381000" algn="ctr" rotWithShape="0">
                  <a:srgbClr val="9DC6FC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5" name="流程图: 延期 54"/>
              <p:cNvSpPr/>
              <p:nvPr>
                <p:custDataLst>
                  <p:tags r:id="rId28"/>
                </p:custDataLst>
              </p:nvPr>
            </p:nvSpPr>
            <p:spPr>
              <a:xfrm>
                <a:off x="16972" y="6465"/>
                <a:ext cx="738" cy="788"/>
              </a:xfrm>
              <a:prstGeom prst="flowChartDelay">
                <a:avLst/>
              </a:prstGeom>
              <a:gradFill>
                <a:gsLst>
                  <a:gs pos="0">
                    <a:srgbClr val="D18DD9"/>
                  </a:gs>
                  <a:gs pos="100000">
                    <a:srgbClr val="FFE6CA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57" name="文本框 56"/>
            <p:cNvSpPr txBox="1"/>
            <p:nvPr>
              <p:custDataLst>
                <p:tags r:id="rId29"/>
              </p:custDataLst>
            </p:nvPr>
          </p:nvSpPr>
          <p:spPr>
            <a:xfrm>
              <a:off x="3395" y="3233"/>
              <a:ext cx="4389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验收账户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验收账户需要在配置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(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当前是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Nacos)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中添加登录名方可生效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建议验收账户不要操作旧数据</a:t>
              </a:r>
              <a:endPara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58" name="文本框 57"/>
            <p:cNvSpPr txBox="1"/>
            <p:nvPr>
              <p:custDataLst>
                <p:tags r:id="rId30"/>
              </p:custDataLst>
            </p:nvPr>
          </p:nvSpPr>
          <p:spPr>
            <a:xfrm>
              <a:off x="1701" y="3463"/>
              <a:ext cx="11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06</a:t>
              </a:r>
              <a:endParaRPr lang="en-US" altLang="zh-CN" sz="32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圆角矩形 1"/>
          <p:cNvSpPr/>
          <p:nvPr/>
        </p:nvSpPr>
        <p:spPr>
          <a:xfrm>
            <a:off x="2624138" y="1747838"/>
            <a:ext cx="6943725" cy="3362325"/>
          </a:xfrm>
          <a:prstGeom prst="roundRect">
            <a:avLst>
              <a:gd name="adj" fmla="val 8234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 rot="16200000" flipH="1" flipV="1">
            <a:off x="-466725" y="3232150"/>
            <a:ext cx="4809490" cy="4689475"/>
          </a:xfrm>
          <a:custGeom>
            <a:avLst/>
            <a:gdLst>
              <a:gd name="connisteX0" fmla="*/ 531569 w 3328465"/>
              <a:gd name="connsiteY0" fmla="*/ 23420 h 3244340"/>
              <a:gd name="connisteX1" fmla="*/ 263599 w 3328465"/>
              <a:gd name="connsiteY1" fmla="*/ 2852345 h 3244340"/>
              <a:gd name="connisteX2" fmla="*/ 2812489 w 3328465"/>
              <a:gd name="connsiteY2" fmla="*/ 3022525 h 3244340"/>
              <a:gd name="connisteX3" fmla="*/ 3056329 w 3328465"/>
              <a:gd name="connsiteY3" fmla="*/ 1763320 h 3244340"/>
              <a:gd name="connisteX4" fmla="*/ 531569 w 3328465"/>
              <a:gd name="connsiteY4" fmla="*/ 23420 h 324434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328465" h="3244340">
                <a:moveTo>
                  <a:pt x="531570" y="23420"/>
                </a:moveTo>
                <a:cubicBezTo>
                  <a:pt x="-27230" y="241225"/>
                  <a:pt x="-192330" y="2252270"/>
                  <a:pt x="263600" y="2852345"/>
                </a:cubicBezTo>
                <a:cubicBezTo>
                  <a:pt x="719530" y="3452420"/>
                  <a:pt x="2253690" y="3240330"/>
                  <a:pt x="2812490" y="3022525"/>
                </a:cubicBezTo>
                <a:cubicBezTo>
                  <a:pt x="3371290" y="2804720"/>
                  <a:pt x="3512260" y="2363395"/>
                  <a:pt x="3056330" y="1763320"/>
                </a:cubicBezTo>
                <a:cubicBezTo>
                  <a:pt x="2600400" y="1163245"/>
                  <a:pt x="1090370" y="-194385"/>
                  <a:pt x="531570" y="23420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799455" y="2557145"/>
            <a:ext cx="324040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/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原理</a:t>
            </a:r>
            <a:endParaRPr lang="zh-CN" altLang="en-US" sz="4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  <a:p>
            <a:pPr algn="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Product 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principle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61535" y="3768090"/>
            <a:ext cx="437832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rPr>
              <a:t>The realization principle of the key function of the product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sym typeface="+mn-ea"/>
            </a:endParaRPr>
          </a:p>
        </p:txBody>
      </p:sp>
      <p:sp>
        <p:nvSpPr>
          <p:cNvPr id="3" name="任意多边形 2"/>
          <p:cNvSpPr/>
          <p:nvPr/>
        </p:nvSpPr>
        <p:spPr>
          <a:xfrm flipH="1">
            <a:off x="8618220" y="489585"/>
            <a:ext cx="1987550" cy="2289810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152890" y="1325245"/>
            <a:ext cx="1082040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54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04</a:t>
            </a:r>
            <a:endParaRPr lang="en-US" altLang="zh-CN" sz="5400">
              <a:solidFill>
                <a:schemeClr val="bg1"/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数据环境</a:t>
            </a: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844550" y="2976880"/>
            <a:ext cx="10502900" cy="2882900"/>
          </a:xfrm>
          <a:prstGeom prst="roundRect">
            <a:avLst>
              <a:gd name="adj" fmla="val 15117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2986405" y="1320800"/>
            <a:ext cx="6218555" cy="6915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如何对数据进行环境标记</a:t>
            </a:r>
            <a:endParaRPr lang="zh-CN" altLang="en-US" sz="1600" b="1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给每个数据表新增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`env`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环境字段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,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用于标记该数据是在什么账户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/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环境下产生的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,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并且默认值为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 1 (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即生产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rPr>
              <a:t>)</a:t>
            </a:r>
            <a:endParaRPr lang="en-US" altLang="zh-CN" sz="1000" b="1">
              <a:solidFill>
                <a:schemeClr val="tx1">
                  <a:lumMod val="75000"/>
                  <a:lumOff val="25000"/>
                </a:schemeClr>
              </a:solidFill>
              <a:latin typeface="方正仿宋_GB2312" panose="02000000000000000000" charset="-122"/>
              <a:ea typeface="方正仿宋_GB2312" panose="02000000000000000000" charset="-122"/>
              <a:cs typeface="汉仪晓波花月圆W" panose="00020600040101010101" charset="-122"/>
              <a:sym typeface="+mn-ea"/>
            </a:endParaRPr>
          </a:p>
        </p:txBody>
      </p:sp>
      <p:grpSp>
        <p:nvGrpSpPr>
          <p:cNvPr id="20" name="组合 19"/>
          <p:cNvGrpSpPr/>
          <p:nvPr>
            <p:custDataLst>
              <p:tags r:id="rId1"/>
            </p:custDataLst>
          </p:nvPr>
        </p:nvGrpSpPr>
        <p:grpSpPr>
          <a:xfrm rot="0">
            <a:off x="1420495" y="3406775"/>
            <a:ext cx="2081530" cy="1745615"/>
            <a:chOff x="2464" y="5385"/>
            <a:chExt cx="3278" cy="2749"/>
          </a:xfrm>
        </p:grpSpPr>
        <p:sp>
          <p:nvSpPr>
            <p:cNvPr id="3" name="任意多边形 2"/>
            <p:cNvSpPr/>
            <p:nvPr>
              <p:custDataLst>
                <p:tags r:id="rId2"/>
              </p:custDataLst>
            </p:nvPr>
          </p:nvSpPr>
          <p:spPr>
            <a:xfrm rot="18000000" flipH="1" flipV="1">
              <a:off x="3382" y="5399"/>
              <a:ext cx="1443" cy="1415"/>
            </a:xfrm>
            <a:custGeom>
              <a:avLst/>
              <a:gdLst>
                <a:gd name="connisteX0" fmla="*/ 531569 w 3328465"/>
                <a:gd name="connsiteY0" fmla="*/ 23420 h 3244340"/>
                <a:gd name="connisteX1" fmla="*/ 263599 w 3328465"/>
                <a:gd name="connsiteY1" fmla="*/ 2852345 h 3244340"/>
                <a:gd name="connisteX2" fmla="*/ 2812489 w 3328465"/>
                <a:gd name="connsiteY2" fmla="*/ 3022525 h 3244340"/>
                <a:gd name="connisteX3" fmla="*/ 3056329 w 3328465"/>
                <a:gd name="connsiteY3" fmla="*/ 1763320 h 3244340"/>
                <a:gd name="connisteX4" fmla="*/ 531569 w 3328465"/>
                <a:gd name="connsiteY4" fmla="*/ 23420 h 324434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</a:cxnLst>
              <a:rect l="l" t="t" r="r" b="b"/>
              <a:pathLst>
                <a:path w="3328465" h="3244340">
                  <a:moveTo>
                    <a:pt x="531570" y="23420"/>
                  </a:moveTo>
                  <a:cubicBezTo>
                    <a:pt x="-27230" y="241225"/>
                    <a:pt x="-192330" y="2252270"/>
                    <a:pt x="263600" y="2852345"/>
                  </a:cubicBezTo>
                  <a:cubicBezTo>
                    <a:pt x="719530" y="3452420"/>
                    <a:pt x="2253690" y="3240330"/>
                    <a:pt x="2812490" y="3022525"/>
                  </a:cubicBezTo>
                  <a:cubicBezTo>
                    <a:pt x="3371290" y="2804720"/>
                    <a:pt x="3512260" y="2363395"/>
                    <a:pt x="3056330" y="1763320"/>
                  </a:cubicBezTo>
                  <a:cubicBezTo>
                    <a:pt x="2600400" y="1163245"/>
                    <a:pt x="1090370" y="-194385"/>
                    <a:pt x="531570" y="23420"/>
                  </a:cubicBezTo>
                  <a:close/>
                </a:path>
              </a:pathLst>
            </a:custGeom>
            <a:gradFill>
              <a:gsLst>
                <a:gs pos="0">
                  <a:srgbClr val="D18DD9">
                    <a:alpha val="80000"/>
                  </a:srgbClr>
                </a:gs>
                <a:gs pos="100000">
                  <a:srgbClr val="9DC6FC">
                    <a:alpha val="8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>
              <p:custDataLst>
                <p:tags r:id="rId3"/>
              </p:custDataLst>
            </p:nvPr>
          </p:nvSpPr>
          <p:spPr>
            <a:xfrm>
              <a:off x="2464" y="6755"/>
              <a:ext cx="3278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初始化字段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每个服务在启动时</a:t>
              </a:r>
              <a:r>
                <a:rPr 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给所连接的数据库表创建环境字段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23" name="文本框 22"/>
            <p:cNvSpPr txBox="1"/>
            <p:nvPr>
              <p:custDataLst>
                <p:tags r:id="rId4"/>
              </p:custDataLst>
            </p:nvPr>
          </p:nvSpPr>
          <p:spPr>
            <a:xfrm>
              <a:off x="3644" y="5617"/>
              <a:ext cx="918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24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01</a:t>
              </a:r>
              <a:endParaRPr lang="en-US" altLang="zh-CN" sz="24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5"/>
            </p:custDataLst>
          </p:nvPr>
        </p:nvGrpSpPr>
        <p:grpSpPr>
          <a:xfrm rot="0">
            <a:off x="3845560" y="3406775"/>
            <a:ext cx="2081530" cy="1745615"/>
            <a:chOff x="2464" y="5385"/>
            <a:chExt cx="3278" cy="2749"/>
          </a:xfrm>
        </p:grpSpPr>
        <p:sp>
          <p:nvSpPr>
            <p:cNvPr id="22" name="任意多边形 21"/>
            <p:cNvSpPr/>
            <p:nvPr>
              <p:custDataLst>
                <p:tags r:id="rId6"/>
              </p:custDataLst>
            </p:nvPr>
          </p:nvSpPr>
          <p:spPr>
            <a:xfrm rot="18000000" flipH="1" flipV="1">
              <a:off x="3382" y="5399"/>
              <a:ext cx="1443" cy="1415"/>
            </a:xfrm>
            <a:custGeom>
              <a:avLst/>
              <a:gdLst>
                <a:gd name="connisteX0" fmla="*/ 531569 w 3328465"/>
                <a:gd name="connsiteY0" fmla="*/ 23420 h 3244340"/>
                <a:gd name="connisteX1" fmla="*/ 263599 w 3328465"/>
                <a:gd name="connsiteY1" fmla="*/ 2852345 h 3244340"/>
                <a:gd name="connisteX2" fmla="*/ 2812489 w 3328465"/>
                <a:gd name="connsiteY2" fmla="*/ 3022525 h 3244340"/>
                <a:gd name="connisteX3" fmla="*/ 3056329 w 3328465"/>
                <a:gd name="connsiteY3" fmla="*/ 1763320 h 3244340"/>
                <a:gd name="connisteX4" fmla="*/ 531569 w 3328465"/>
                <a:gd name="connsiteY4" fmla="*/ 23420 h 324434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</a:cxnLst>
              <a:rect l="l" t="t" r="r" b="b"/>
              <a:pathLst>
                <a:path w="3328465" h="3244340">
                  <a:moveTo>
                    <a:pt x="531570" y="23420"/>
                  </a:moveTo>
                  <a:cubicBezTo>
                    <a:pt x="-27230" y="241225"/>
                    <a:pt x="-192330" y="2252270"/>
                    <a:pt x="263600" y="2852345"/>
                  </a:cubicBezTo>
                  <a:cubicBezTo>
                    <a:pt x="719530" y="3452420"/>
                    <a:pt x="2253690" y="3240330"/>
                    <a:pt x="2812490" y="3022525"/>
                  </a:cubicBezTo>
                  <a:cubicBezTo>
                    <a:pt x="3371290" y="2804720"/>
                    <a:pt x="3512260" y="2363395"/>
                    <a:pt x="3056330" y="1763320"/>
                  </a:cubicBezTo>
                  <a:cubicBezTo>
                    <a:pt x="2600400" y="1163245"/>
                    <a:pt x="1090370" y="-194385"/>
                    <a:pt x="531570" y="23420"/>
                  </a:cubicBezTo>
                  <a:close/>
                </a:path>
              </a:pathLst>
            </a:custGeom>
            <a:gradFill>
              <a:gsLst>
                <a:gs pos="0">
                  <a:srgbClr val="D18DD9">
                    <a:alpha val="80000"/>
                  </a:srgbClr>
                </a:gs>
                <a:gs pos="100000">
                  <a:srgbClr val="9DC6FC">
                    <a:alpha val="8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>
              <p:custDataLst>
                <p:tags r:id="rId7"/>
              </p:custDataLst>
            </p:nvPr>
          </p:nvSpPr>
          <p:spPr>
            <a:xfrm>
              <a:off x="2464" y="6755"/>
              <a:ext cx="3278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历史数据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为了不影响存量数据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新建的环境字段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默认值为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1: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生产数据</a:t>
              </a:r>
              <a:endPara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25" name="文本框 24"/>
            <p:cNvSpPr txBox="1"/>
            <p:nvPr>
              <p:custDataLst>
                <p:tags r:id="rId8"/>
              </p:custDataLst>
            </p:nvPr>
          </p:nvSpPr>
          <p:spPr>
            <a:xfrm>
              <a:off x="3644" y="5617"/>
              <a:ext cx="918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24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02</a:t>
              </a:r>
              <a:endParaRPr lang="en-US" altLang="zh-CN" sz="24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26" name="组合 25"/>
          <p:cNvGrpSpPr/>
          <p:nvPr>
            <p:custDataLst>
              <p:tags r:id="rId9"/>
            </p:custDataLst>
          </p:nvPr>
        </p:nvGrpSpPr>
        <p:grpSpPr>
          <a:xfrm rot="0">
            <a:off x="6271260" y="3406775"/>
            <a:ext cx="2081530" cy="1745615"/>
            <a:chOff x="2464" y="5385"/>
            <a:chExt cx="3278" cy="2749"/>
          </a:xfrm>
        </p:grpSpPr>
        <p:sp>
          <p:nvSpPr>
            <p:cNvPr id="27" name="任意多边形 26"/>
            <p:cNvSpPr/>
            <p:nvPr>
              <p:custDataLst>
                <p:tags r:id="rId10"/>
              </p:custDataLst>
            </p:nvPr>
          </p:nvSpPr>
          <p:spPr>
            <a:xfrm rot="18000000" flipH="1" flipV="1">
              <a:off x="3382" y="5399"/>
              <a:ext cx="1443" cy="1415"/>
            </a:xfrm>
            <a:custGeom>
              <a:avLst/>
              <a:gdLst>
                <a:gd name="connisteX0" fmla="*/ 531569 w 3328465"/>
                <a:gd name="connsiteY0" fmla="*/ 23420 h 3244340"/>
                <a:gd name="connisteX1" fmla="*/ 263599 w 3328465"/>
                <a:gd name="connsiteY1" fmla="*/ 2852345 h 3244340"/>
                <a:gd name="connisteX2" fmla="*/ 2812489 w 3328465"/>
                <a:gd name="connsiteY2" fmla="*/ 3022525 h 3244340"/>
                <a:gd name="connisteX3" fmla="*/ 3056329 w 3328465"/>
                <a:gd name="connsiteY3" fmla="*/ 1763320 h 3244340"/>
                <a:gd name="connisteX4" fmla="*/ 531569 w 3328465"/>
                <a:gd name="connsiteY4" fmla="*/ 23420 h 324434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</a:cxnLst>
              <a:rect l="l" t="t" r="r" b="b"/>
              <a:pathLst>
                <a:path w="3328465" h="3244340">
                  <a:moveTo>
                    <a:pt x="531570" y="23420"/>
                  </a:moveTo>
                  <a:cubicBezTo>
                    <a:pt x="-27230" y="241225"/>
                    <a:pt x="-192330" y="2252270"/>
                    <a:pt x="263600" y="2852345"/>
                  </a:cubicBezTo>
                  <a:cubicBezTo>
                    <a:pt x="719530" y="3452420"/>
                    <a:pt x="2253690" y="3240330"/>
                    <a:pt x="2812490" y="3022525"/>
                  </a:cubicBezTo>
                  <a:cubicBezTo>
                    <a:pt x="3371290" y="2804720"/>
                    <a:pt x="3512260" y="2363395"/>
                    <a:pt x="3056330" y="1763320"/>
                  </a:cubicBezTo>
                  <a:cubicBezTo>
                    <a:pt x="2600400" y="1163245"/>
                    <a:pt x="1090370" y="-194385"/>
                    <a:pt x="531570" y="23420"/>
                  </a:cubicBezTo>
                  <a:close/>
                </a:path>
              </a:pathLst>
            </a:custGeom>
            <a:gradFill>
              <a:gsLst>
                <a:gs pos="0">
                  <a:srgbClr val="D18DD9">
                    <a:alpha val="80000"/>
                  </a:srgbClr>
                </a:gs>
                <a:gs pos="100000">
                  <a:srgbClr val="9DC6FC">
                    <a:alpha val="8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>
              <p:custDataLst>
                <p:tags r:id="rId11"/>
              </p:custDataLst>
            </p:nvPr>
          </p:nvSpPr>
          <p:spPr>
            <a:xfrm>
              <a:off x="2464" y="6755"/>
              <a:ext cx="3278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产品支持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初始化支持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Mysql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、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Oracle,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可自定义扩展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理论上支持所有产品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12"/>
              </p:custDataLst>
            </p:nvPr>
          </p:nvSpPr>
          <p:spPr>
            <a:xfrm>
              <a:off x="3644" y="5617"/>
              <a:ext cx="918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24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03</a:t>
              </a:r>
              <a:endParaRPr lang="en-US" altLang="zh-CN" sz="24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30" name="组合 29"/>
          <p:cNvGrpSpPr/>
          <p:nvPr>
            <p:custDataLst>
              <p:tags r:id="rId13"/>
            </p:custDataLst>
          </p:nvPr>
        </p:nvGrpSpPr>
        <p:grpSpPr>
          <a:xfrm rot="0">
            <a:off x="8690610" y="3406775"/>
            <a:ext cx="2081530" cy="1745615"/>
            <a:chOff x="2464" y="5385"/>
            <a:chExt cx="3278" cy="2749"/>
          </a:xfrm>
        </p:grpSpPr>
        <p:sp>
          <p:nvSpPr>
            <p:cNvPr id="31" name="任意多边形 30"/>
            <p:cNvSpPr/>
            <p:nvPr>
              <p:custDataLst>
                <p:tags r:id="rId14"/>
              </p:custDataLst>
            </p:nvPr>
          </p:nvSpPr>
          <p:spPr>
            <a:xfrm rot="18000000" flipH="1" flipV="1">
              <a:off x="3382" y="5399"/>
              <a:ext cx="1443" cy="1415"/>
            </a:xfrm>
            <a:custGeom>
              <a:avLst/>
              <a:gdLst>
                <a:gd name="connisteX0" fmla="*/ 531569 w 3328465"/>
                <a:gd name="connsiteY0" fmla="*/ 23420 h 3244340"/>
                <a:gd name="connisteX1" fmla="*/ 263599 w 3328465"/>
                <a:gd name="connsiteY1" fmla="*/ 2852345 h 3244340"/>
                <a:gd name="connisteX2" fmla="*/ 2812489 w 3328465"/>
                <a:gd name="connsiteY2" fmla="*/ 3022525 h 3244340"/>
                <a:gd name="connisteX3" fmla="*/ 3056329 w 3328465"/>
                <a:gd name="connsiteY3" fmla="*/ 1763320 h 3244340"/>
                <a:gd name="connisteX4" fmla="*/ 531569 w 3328465"/>
                <a:gd name="connsiteY4" fmla="*/ 23420 h 324434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</a:cxnLst>
              <a:rect l="l" t="t" r="r" b="b"/>
              <a:pathLst>
                <a:path w="3328465" h="3244340">
                  <a:moveTo>
                    <a:pt x="531570" y="23420"/>
                  </a:moveTo>
                  <a:cubicBezTo>
                    <a:pt x="-27230" y="241225"/>
                    <a:pt x="-192330" y="2252270"/>
                    <a:pt x="263600" y="2852345"/>
                  </a:cubicBezTo>
                  <a:cubicBezTo>
                    <a:pt x="719530" y="3452420"/>
                    <a:pt x="2253690" y="3240330"/>
                    <a:pt x="2812490" y="3022525"/>
                  </a:cubicBezTo>
                  <a:cubicBezTo>
                    <a:pt x="3371290" y="2804720"/>
                    <a:pt x="3512260" y="2363395"/>
                    <a:pt x="3056330" y="1763320"/>
                  </a:cubicBezTo>
                  <a:cubicBezTo>
                    <a:pt x="2600400" y="1163245"/>
                    <a:pt x="1090370" y="-194385"/>
                    <a:pt x="531570" y="23420"/>
                  </a:cubicBezTo>
                  <a:close/>
                </a:path>
              </a:pathLst>
            </a:custGeom>
            <a:gradFill>
              <a:gsLst>
                <a:gs pos="0">
                  <a:srgbClr val="D18DD9">
                    <a:alpha val="80000"/>
                  </a:srgbClr>
                </a:gs>
                <a:gs pos="100000">
                  <a:srgbClr val="9DC6FC">
                    <a:alpha val="8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>
              <p:custDataLst>
                <p:tags r:id="rId15"/>
              </p:custDataLst>
            </p:nvPr>
          </p:nvSpPr>
          <p:spPr>
            <a:xfrm>
              <a:off x="2464" y="6755"/>
              <a:ext cx="3278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环境说明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标记支持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0: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测试、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1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生产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理论上支持任何环境的数据标记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16"/>
              </p:custDataLst>
            </p:nvPr>
          </p:nvSpPr>
          <p:spPr>
            <a:xfrm>
              <a:off x="3644" y="5617"/>
              <a:ext cx="918" cy="72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24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04</a:t>
              </a:r>
              <a:endParaRPr lang="en-US" altLang="zh-CN" sz="24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场景支持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400050" y="3731895"/>
            <a:ext cx="2695575" cy="1997075"/>
          </a:xfrm>
          <a:prstGeom prst="roundRect">
            <a:avLst>
              <a:gd name="adj" fmla="val 15117"/>
            </a:avLst>
          </a:prstGeom>
          <a:blipFill rotWithShape="1">
            <a:blip r:embed="rId1"/>
            <a:stretch>
              <a:fillRect/>
            </a:stretch>
          </a:blip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 rot="0">
            <a:off x="400050" y="1532890"/>
            <a:ext cx="2695575" cy="1997075"/>
            <a:chOff x="1491" y="2414"/>
            <a:chExt cx="4245" cy="3145"/>
          </a:xfrm>
        </p:grpSpPr>
        <p:sp>
          <p:nvSpPr>
            <p:cNvPr id="2" name="圆角矩形 1"/>
            <p:cNvSpPr/>
            <p:nvPr/>
          </p:nvSpPr>
          <p:spPr>
            <a:xfrm>
              <a:off x="1491" y="2414"/>
              <a:ext cx="4245" cy="3145"/>
            </a:xfrm>
            <a:prstGeom prst="roundRect">
              <a:avLst>
                <a:gd name="adj" fmla="val 15117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975" y="3115"/>
              <a:ext cx="3278" cy="17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en-US" altLang="zh-CN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Web</a:t>
              </a: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请求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用户请求场景下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采用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Filter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检测请求用户是否验收账户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并做相应的标记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 rot="0">
            <a:off x="3298190" y="3731895"/>
            <a:ext cx="2695575" cy="1997075"/>
            <a:chOff x="1491" y="2414"/>
            <a:chExt cx="4245" cy="3145"/>
          </a:xfrm>
        </p:grpSpPr>
        <p:sp>
          <p:nvSpPr>
            <p:cNvPr id="9" name="圆角矩形 8"/>
            <p:cNvSpPr/>
            <p:nvPr/>
          </p:nvSpPr>
          <p:spPr>
            <a:xfrm>
              <a:off x="1491" y="2414"/>
              <a:ext cx="4245" cy="3145"/>
            </a:xfrm>
            <a:prstGeom prst="roundRect">
              <a:avLst>
                <a:gd name="adj" fmla="val 15117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975" y="3115"/>
              <a:ext cx="3278" cy="17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第三方请求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第三方签名请求场景下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采用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Filter/Aop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技术对请求做生产标记处理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</p:grpSp>
      <p:sp>
        <p:nvSpPr>
          <p:cNvPr id="11" name="圆角矩形 10"/>
          <p:cNvSpPr/>
          <p:nvPr/>
        </p:nvSpPr>
        <p:spPr>
          <a:xfrm>
            <a:off x="3298825" y="1532890"/>
            <a:ext cx="2695575" cy="1997075"/>
          </a:xfrm>
          <a:prstGeom prst="roundRect">
            <a:avLst>
              <a:gd name="adj" fmla="val 15117"/>
            </a:avLst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6198870" y="3731895"/>
            <a:ext cx="2695575" cy="1997075"/>
          </a:xfrm>
          <a:prstGeom prst="roundRect">
            <a:avLst>
              <a:gd name="adj" fmla="val 15117"/>
            </a:avLst>
          </a:prstGeom>
          <a:blipFill rotWithShape="1">
            <a:blip r:embed="rId3"/>
            <a:stretch>
              <a:fillRect/>
            </a:stretch>
          </a:blip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 rot="0">
            <a:off x="6198870" y="1532890"/>
            <a:ext cx="2695575" cy="1997075"/>
            <a:chOff x="1491" y="2414"/>
            <a:chExt cx="4245" cy="3145"/>
          </a:xfrm>
        </p:grpSpPr>
        <p:sp>
          <p:nvSpPr>
            <p:cNvPr id="14" name="圆角矩形 13"/>
            <p:cNvSpPr/>
            <p:nvPr/>
          </p:nvSpPr>
          <p:spPr>
            <a:xfrm>
              <a:off x="1491" y="2414"/>
              <a:ext cx="4245" cy="3145"/>
            </a:xfrm>
            <a:prstGeom prst="roundRect">
              <a:avLst>
                <a:gd name="adj" fmla="val 15117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975" y="3115"/>
              <a:ext cx="3278" cy="17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en-US" altLang="zh-CN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Job</a:t>
              </a: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调用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XxlJob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处理程序常场景下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采用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Aop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对程序进行增强处理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也可以区分环境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重复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处理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 rot="0">
            <a:off x="9097010" y="3731895"/>
            <a:ext cx="2695575" cy="1997075"/>
            <a:chOff x="1491" y="2414"/>
            <a:chExt cx="4245" cy="3145"/>
          </a:xfrm>
        </p:grpSpPr>
        <p:sp>
          <p:nvSpPr>
            <p:cNvPr id="17" name="圆角矩形 16"/>
            <p:cNvSpPr/>
            <p:nvPr/>
          </p:nvSpPr>
          <p:spPr>
            <a:xfrm>
              <a:off x="1491" y="2414"/>
              <a:ext cx="4245" cy="3145"/>
            </a:xfrm>
            <a:prstGeom prst="roundRect">
              <a:avLst>
                <a:gd name="adj" fmla="val 15117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975" y="3115"/>
              <a:ext cx="3278" cy="17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多线程处理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请求中开启多线程处理将会透传当前的环境标记到子线程中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继续处理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</p:grpSp>
      <p:sp>
        <p:nvSpPr>
          <p:cNvPr id="19" name="圆角矩形 18"/>
          <p:cNvSpPr/>
          <p:nvPr/>
        </p:nvSpPr>
        <p:spPr>
          <a:xfrm>
            <a:off x="9097645" y="1532890"/>
            <a:ext cx="2695575" cy="1997075"/>
          </a:xfrm>
          <a:prstGeom prst="roundRect">
            <a:avLst>
              <a:gd name="adj" fmla="val 15117"/>
            </a:avLst>
          </a:prstGeom>
          <a:blipFill rotWithShape="1">
            <a:blip r:embed="rId4"/>
            <a:stretch>
              <a:fillRect/>
            </a:stretch>
          </a:blip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rot="16500000" flipH="1" flipV="1">
            <a:off x="10866120" y="5285105"/>
            <a:ext cx="3311525" cy="3199765"/>
          </a:xfrm>
          <a:custGeom>
            <a:avLst/>
            <a:gdLst>
              <a:gd name="connisteX0" fmla="*/ 666107 w 4091943"/>
              <a:gd name="connsiteY0" fmla="*/ 72601 h 2480861"/>
              <a:gd name="connisteX1" fmla="*/ 422902 w 4091943"/>
              <a:gd name="connsiteY1" fmla="*/ 2463376 h 2480861"/>
              <a:gd name="connisteX2" fmla="*/ 4091297 w 4091943"/>
              <a:gd name="connsiteY2" fmla="*/ 954616 h 2480861"/>
              <a:gd name="connisteX3" fmla="*/ 666107 w 4091943"/>
              <a:gd name="connsiteY3" fmla="*/ 72601 h 248086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4091944" h="2480861">
                <a:moveTo>
                  <a:pt x="666108" y="72602"/>
                </a:moveTo>
                <a:cubicBezTo>
                  <a:pt x="-67317" y="374227"/>
                  <a:pt x="-262262" y="2286847"/>
                  <a:pt x="422903" y="2463377"/>
                </a:cubicBezTo>
                <a:cubicBezTo>
                  <a:pt x="1108068" y="2639907"/>
                  <a:pt x="4042403" y="1432772"/>
                  <a:pt x="4091298" y="954617"/>
                </a:cubicBezTo>
                <a:cubicBezTo>
                  <a:pt x="4140193" y="476462"/>
                  <a:pt x="1399533" y="-229023"/>
                  <a:pt x="666108" y="72602"/>
                </a:cubicBezTo>
                <a:close/>
              </a:path>
            </a:pathLst>
          </a:custGeom>
          <a:gradFill>
            <a:gsLst>
              <a:gs pos="0">
                <a:srgbClr val="FC9E94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代码设计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77900" y="1513840"/>
            <a:ext cx="4773930" cy="4347210"/>
          </a:xfrm>
          <a:prstGeom prst="roundRect">
            <a:avLst>
              <a:gd name="adj" fmla="val 9450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1"/>
            </p:custDataLst>
          </p:nvPr>
        </p:nvGrpSpPr>
        <p:grpSpPr>
          <a:xfrm rot="0">
            <a:off x="1496060" y="2216785"/>
            <a:ext cx="3796665" cy="1315720"/>
            <a:chOff x="2405" y="3491"/>
            <a:chExt cx="5979" cy="2072"/>
          </a:xfrm>
        </p:grpSpPr>
        <p:grpSp>
          <p:nvGrpSpPr>
            <p:cNvPr id="15" name="组合 14"/>
            <p:cNvGrpSpPr/>
            <p:nvPr/>
          </p:nvGrpSpPr>
          <p:grpSpPr>
            <a:xfrm rot="0">
              <a:off x="2405" y="3621"/>
              <a:ext cx="1119" cy="1119"/>
              <a:chOff x="10176" y="5603"/>
              <a:chExt cx="1286" cy="1286"/>
            </a:xfrm>
          </p:grpSpPr>
          <p:sp>
            <p:nvSpPr>
              <p:cNvPr id="16" name="文本框 15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10295" y="5886"/>
                <a:ext cx="1050" cy="72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en-US" altLang="zh-CN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晓波花月圆W" panose="00020600040101010101" charset="-122"/>
                    <a:ea typeface="汉仪晓波花月圆W" panose="00020600040101010101" charset="-122"/>
                    <a:cs typeface="汉仪晓波花月圆W" panose="00020600040101010101" charset="-122"/>
                    <a:sym typeface="+mn-ea"/>
                  </a:rPr>
                  <a:t>01</a:t>
                </a:r>
                <a:endParaRPr lang="en-US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endParaRPr>
              </a:p>
            </p:txBody>
          </p:sp>
          <p:sp>
            <p:nvSpPr>
              <p:cNvPr id="17" name="椭圆 16"/>
              <p:cNvSpPr/>
              <p:nvPr>
                <p:custDataLst>
                  <p:tags r:id="rId3"/>
                </p:custDataLst>
              </p:nvPr>
            </p:nvSpPr>
            <p:spPr>
              <a:xfrm>
                <a:off x="10176" y="5603"/>
                <a:ext cx="1286" cy="1286"/>
              </a:xfrm>
              <a:prstGeom prst="ellips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6" name="文本框 5"/>
            <p:cNvSpPr txBox="1"/>
            <p:nvPr>
              <p:custDataLst>
                <p:tags r:id="rId4"/>
              </p:custDataLst>
            </p:nvPr>
          </p:nvSpPr>
          <p:spPr>
            <a:xfrm>
              <a:off x="3682" y="3491"/>
              <a:ext cx="4702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持久层支持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采用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Mybatis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拦截器分别对查询、插入句柄进行拦截处理</a:t>
              </a:r>
              <a:endPara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60" name="圆角矩形 59"/>
            <p:cNvSpPr/>
            <p:nvPr>
              <p:custDataLst>
                <p:tags r:id="rId5"/>
              </p:custDataLst>
            </p:nvPr>
          </p:nvSpPr>
          <p:spPr>
            <a:xfrm>
              <a:off x="5951" y="5023"/>
              <a:ext cx="2433" cy="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18DD9">
                    <a:alpha val="100000"/>
                  </a:srgbClr>
                </a:gs>
                <a:gs pos="100000">
                  <a:srgbClr val="FC9E94">
                    <a:alpha val="8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 b="1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10" name="组合 9"/>
          <p:cNvGrpSpPr/>
          <p:nvPr>
            <p:custDataLst>
              <p:tags r:id="rId6"/>
            </p:custDataLst>
          </p:nvPr>
        </p:nvGrpSpPr>
        <p:grpSpPr>
          <a:xfrm rot="0">
            <a:off x="1497330" y="3877945"/>
            <a:ext cx="3796665" cy="1315720"/>
            <a:chOff x="2405" y="3491"/>
            <a:chExt cx="5979" cy="2072"/>
          </a:xfrm>
        </p:grpSpPr>
        <p:grpSp>
          <p:nvGrpSpPr>
            <p:cNvPr id="11" name="组合 10"/>
            <p:cNvGrpSpPr/>
            <p:nvPr/>
          </p:nvGrpSpPr>
          <p:grpSpPr>
            <a:xfrm rot="0">
              <a:off x="2405" y="3621"/>
              <a:ext cx="1119" cy="1119"/>
              <a:chOff x="10176" y="5603"/>
              <a:chExt cx="1286" cy="1286"/>
            </a:xfrm>
          </p:grpSpPr>
          <p:sp>
            <p:nvSpPr>
              <p:cNvPr id="12" name="文本框 11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0295" y="5886"/>
                <a:ext cx="1050" cy="72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en-US" altLang="zh-CN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晓波花月圆W" panose="00020600040101010101" charset="-122"/>
                    <a:ea typeface="汉仪晓波花月圆W" panose="00020600040101010101" charset="-122"/>
                    <a:cs typeface="汉仪晓波花月圆W" panose="00020600040101010101" charset="-122"/>
                    <a:sym typeface="+mn-ea"/>
                  </a:rPr>
                  <a:t>02</a:t>
                </a:r>
                <a:endParaRPr lang="en-US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endParaRPr>
              </a:p>
            </p:txBody>
          </p:sp>
          <p:sp>
            <p:nvSpPr>
              <p:cNvPr id="13" name="椭圆 12"/>
              <p:cNvSpPr/>
              <p:nvPr>
                <p:custDataLst>
                  <p:tags r:id="rId8"/>
                </p:custDataLst>
              </p:nvPr>
            </p:nvSpPr>
            <p:spPr>
              <a:xfrm>
                <a:off x="10176" y="5603"/>
                <a:ext cx="1286" cy="1286"/>
              </a:xfrm>
              <a:prstGeom prst="ellips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4" name="文本框 13"/>
            <p:cNvSpPr txBox="1"/>
            <p:nvPr>
              <p:custDataLst>
                <p:tags r:id="rId9"/>
              </p:custDataLst>
            </p:nvPr>
          </p:nvSpPr>
          <p:spPr>
            <a:xfrm>
              <a:off x="3682" y="3491"/>
              <a:ext cx="4702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第三方保护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采用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Mock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技术对验收账户产生的第三方请求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Mock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处理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如果没有开启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Mock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将被中断业务并提示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18" name="圆角矩形 17"/>
            <p:cNvSpPr/>
            <p:nvPr>
              <p:custDataLst>
                <p:tags r:id="rId10"/>
              </p:custDataLst>
            </p:nvPr>
          </p:nvSpPr>
          <p:spPr>
            <a:xfrm>
              <a:off x="5951" y="5023"/>
              <a:ext cx="2433" cy="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18DD9">
                    <a:alpha val="100000"/>
                  </a:srgbClr>
                </a:gs>
                <a:gs pos="100000">
                  <a:srgbClr val="FC9E94">
                    <a:alpha val="8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 b="1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endParaRPr>
            </a:p>
          </p:txBody>
        </p:sp>
      </p:grpSp>
      <p:sp>
        <p:nvSpPr>
          <p:cNvPr id="19" name="圆角矩形 18"/>
          <p:cNvSpPr/>
          <p:nvPr/>
        </p:nvSpPr>
        <p:spPr>
          <a:xfrm>
            <a:off x="6440170" y="1513840"/>
            <a:ext cx="4773930" cy="4347210"/>
          </a:xfrm>
          <a:prstGeom prst="roundRect">
            <a:avLst>
              <a:gd name="adj" fmla="val 9450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>
            <p:custDataLst>
              <p:tags r:id="rId11"/>
            </p:custDataLst>
          </p:nvPr>
        </p:nvGrpSpPr>
        <p:grpSpPr>
          <a:xfrm rot="0">
            <a:off x="6958330" y="2216785"/>
            <a:ext cx="3796665" cy="1315720"/>
            <a:chOff x="2405" y="3491"/>
            <a:chExt cx="5979" cy="2072"/>
          </a:xfrm>
        </p:grpSpPr>
        <p:grpSp>
          <p:nvGrpSpPr>
            <p:cNvPr id="36" name="组合 35"/>
            <p:cNvGrpSpPr/>
            <p:nvPr/>
          </p:nvGrpSpPr>
          <p:grpSpPr>
            <a:xfrm rot="0">
              <a:off x="2405" y="3621"/>
              <a:ext cx="1119" cy="1119"/>
              <a:chOff x="10176" y="5603"/>
              <a:chExt cx="1286" cy="1286"/>
            </a:xfrm>
          </p:grpSpPr>
          <p:sp>
            <p:nvSpPr>
              <p:cNvPr id="37" name="文本框 36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10295" y="5886"/>
                <a:ext cx="1050" cy="72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en-US" altLang="zh-CN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晓波花月圆W" panose="00020600040101010101" charset="-122"/>
                    <a:ea typeface="汉仪晓波花月圆W" panose="00020600040101010101" charset="-122"/>
                    <a:cs typeface="汉仪晓波花月圆W" panose="00020600040101010101" charset="-122"/>
                    <a:sym typeface="+mn-ea"/>
                  </a:rPr>
                  <a:t>03</a:t>
                </a:r>
                <a:endParaRPr lang="en-US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endParaRPr>
              </a:p>
            </p:txBody>
          </p:sp>
          <p:sp>
            <p:nvSpPr>
              <p:cNvPr id="38" name="椭圆 37"/>
              <p:cNvSpPr/>
              <p:nvPr>
                <p:custDataLst>
                  <p:tags r:id="rId13"/>
                </p:custDataLst>
              </p:nvPr>
            </p:nvSpPr>
            <p:spPr>
              <a:xfrm>
                <a:off x="10176" y="5603"/>
                <a:ext cx="1286" cy="1286"/>
              </a:xfrm>
              <a:prstGeom prst="ellips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39" name="文本框 38"/>
            <p:cNvSpPr txBox="1"/>
            <p:nvPr>
              <p:custDataLst>
                <p:tags r:id="rId14"/>
              </p:custDataLst>
            </p:nvPr>
          </p:nvSpPr>
          <p:spPr>
            <a:xfrm>
              <a:off x="3682" y="3491"/>
              <a:ext cx="4702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扩展处理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在环境标记的能力上做了动态扩展处理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理论上支持任何形式的自定义处理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40" name="圆角矩形 39"/>
            <p:cNvSpPr/>
            <p:nvPr>
              <p:custDataLst>
                <p:tags r:id="rId15"/>
              </p:custDataLst>
            </p:nvPr>
          </p:nvSpPr>
          <p:spPr>
            <a:xfrm>
              <a:off x="5951" y="5023"/>
              <a:ext cx="2433" cy="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18DD9">
                    <a:alpha val="100000"/>
                  </a:srgbClr>
                </a:gs>
                <a:gs pos="100000">
                  <a:srgbClr val="FC9E94">
                    <a:alpha val="8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 b="1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41" name="组合 40"/>
          <p:cNvGrpSpPr/>
          <p:nvPr>
            <p:custDataLst>
              <p:tags r:id="rId16"/>
            </p:custDataLst>
          </p:nvPr>
        </p:nvGrpSpPr>
        <p:grpSpPr>
          <a:xfrm rot="0">
            <a:off x="6959600" y="3877945"/>
            <a:ext cx="3796665" cy="1315720"/>
            <a:chOff x="2405" y="3491"/>
            <a:chExt cx="5979" cy="2072"/>
          </a:xfrm>
        </p:grpSpPr>
        <p:grpSp>
          <p:nvGrpSpPr>
            <p:cNvPr id="42" name="组合 41"/>
            <p:cNvGrpSpPr/>
            <p:nvPr/>
          </p:nvGrpSpPr>
          <p:grpSpPr>
            <a:xfrm rot="0">
              <a:off x="2405" y="3621"/>
              <a:ext cx="1119" cy="1119"/>
              <a:chOff x="10176" y="5603"/>
              <a:chExt cx="1286" cy="1286"/>
            </a:xfrm>
          </p:grpSpPr>
          <p:sp>
            <p:nvSpPr>
              <p:cNvPr id="43" name="文本框 42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10295" y="5886"/>
                <a:ext cx="1050" cy="72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ctr"/>
                <a:r>
                  <a:rPr lang="en-US" altLang="zh-CN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晓波花月圆W" panose="00020600040101010101" charset="-122"/>
                    <a:ea typeface="汉仪晓波花月圆W" panose="00020600040101010101" charset="-122"/>
                    <a:cs typeface="汉仪晓波花月圆W" panose="00020600040101010101" charset="-122"/>
                    <a:sym typeface="+mn-ea"/>
                  </a:rPr>
                  <a:t>04</a:t>
                </a:r>
                <a:endParaRPr lang="en-US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endParaRPr>
              </a:p>
            </p:txBody>
          </p:sp>
          <p:sp>
            <p:nvSpPr>
              <p:cNvPr id="44" name="椭圆 43"/>
              <p:cNvSpPr/>
              <p:nvPr>
                <p:custDataLst>
                  <p:tags r:id="rId18"/>
                </p:custDataLst>
              </p:nvPr>
            </p:nvSpPr>
            <p:spPr>
              <a:xfrm>
                <a:off x="10176" y="5603"/>
                <a:ext cx="1286" cy="1286"/>
              </a:xfrm>
              <a:prstGeom prst="ellipse">
                <a:avLst/>
              </a:prstGeom>
              <a:no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45" name="文本框 44"/>
            <p:cNvSpPr txBox="1"/>
            <p:nvPr>
              <p:custDataLst>
                <p:tags r:id="rId19"/>
              </p:custDataLst>
            </p:nvPr>
          </p:nvSpPr>
          <p:spPr>
            <a:xfrm>
              <a:off x="3682" y="3491"/>
              <a:ext cx="4702" cy="137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4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</a:rPr>
                <a:t>读写分离</a:t>
              </a:r>
              <a:endParaRPr lang="zh-CN" altLang="en-US" sz="14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在环境标记的能力上做了读写分离处理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可以分别对读和写单独标记环境标识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且支持多环境读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46" name="圆角矩形 45"/>
            <p:cNvSpPr/>
            <p:nvPr>
              <p:custDataLst>
                <p:tags r:id="rId20"/>
              </p:custDataLst>
            </p:nvPr>
          </p:nvSpPr>
          <p:spPr>
            <a:xfrm>
              <a:off x="5951" y="5023"/>
              <a:ext cx="2433" cy="54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18DD9">
                    <a:alpha val="100000"/>
                  </a:srgbClr>
                </a:gs>
                <a:gs pos="100000">
                  <a:srgbClr val="FC9E94">
                    <a:alpha val="80000"/>
                  </a:srgb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000" b="1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圆角矩形 1"/>
          <p:cNvSpPr/>
          <p:nvPr/>
        </p:nvSpPr>
        <p:spPr>
          <a:xfrm>
            <a:off x="1163638" y="1040765"/>
            <a:ext cx="9864725" cy="4777105"/>
          </a:xfrm>
          <a:prstGeom prst="roundRect">
            <a:avLst>
              <a:gd name="adj" fmla="val 7480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-465455" y="3562350"/>
            <a:ext cx="3332480" cy="383857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 rot="17460000" flipV="1">
            <a:off x="8664575" y="-2105025"/>
            <a:ext cx="4852670" cy="4126230"/>
          </a:xfrm>
          <a:custGeom>
            <a:avLst/>
            <a:gdLst>
              <a:gd name="connisteX0" fmla="*/ 666107 w 4091943"/>
              <a:gd name="connsiteY0" fmla="*/ 72601 h 2480861"/>
              <a:gd name="connisteX1" fmla="*/ 422902 w 4091943"/>
              <a:gd name="connsiteY1" fmla="*/ 2463376 h 2480861"/>
              <a:gd name="connisteX2" fmla="*/ 4091297 w 4091943"/>
              <a:gd name="connsiteY2" fmla="*/ 954616 h 2480861"/>
              <a:gd name="connisteX3" fmla="*/ 666107 w 4091943"/>
              <a:gd name="connsiteY3" fmla="*/ 72601 h 248086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4091944" h="2480861">
                <a:moveTo>
                  <a:pt x="666108" y="72602"/>
                </a:moveTo>
                <a:cubicBezTo>
                  <a:pt x="-67317" y="374227"/>
                  <a:pt x="-262262" y="2286847"/>
                  <a:pt x="422903" y="2463377"/>
                </a:cubicBezTo>
                <a:cubicBezTo>
                  <a:pt x="1108068" y="2639907"/>
                  <a:pt x="4042403" y="1432772"/>
                  <a:pt x="4091298" y="954617"/>
                </a:cubicBezTo>
                <a:cubicBezTo>
                  <a:pt x="4140193" y="476462"/>
                  <a:pt x="1399533" y="-229023"/>
                  <a:pt x="666108" y="72602"/>
                </a:cubicBezTo>
                <a:close/>
              </a:path>
            </a:pathLst>
          </a:custGeom>
          <a:gradFill>
            <a:gsLst>
              <a:gs pos="0">
                <a:srgbClr val="FC9E94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189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131628" y="2629218"/>
            <a:ext cx="392874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66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谢谢观看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142548" y="4020185"/>
            <a:ext cx="1906905" cy="3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C9E94"/>
              </a:gs>
              <a:gs pos="100000">
                <a:srgbClr val="9DC6FC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</a:rPr>
              <a:t>粮达网 </a:t>
            </a:r>
            <a:r>
              <a:rPr lang="en-US" altLang="zh-CN" sz="12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</a:rPr>
              <a:t>- IT</a:t>
            </a:r>
            <a:r>
              <a:rPr lang="zh-CN" altLang="en-US" sz="12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</a:rPr>
              <a:t>部</a:t>
            </a:r>
            <a:endParaRPr lang="zh-CN" altLang="en-US" sz="1200" b="1">
              <a:solidFill>
                <a:schemeClr val="bg1"/>
              </a:solidFill>
              <a:latin typeface="汉仪晓波花月圆W" panose="00020600040101010101" charset="-122"/>
              <a:ea typeface="汉仪晓波花月圆W" panose="0002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任意多边形 1"/>
          <p:cNvSpPr/>
          <p:nvPr/>
        </p:nvSpPr>
        <p:spPr>
          <a:xfrm rot="3960000" flipV="1">
            <a:off x="3632200" y="-1981200"/>
            <a:ext cx="3961130" cy="4749800"/>
          </a:xfrm>
          <a:custGeom>
            <a:avLst/>
            <a:gdLst>
              <a:gd name="connisteX0" fmla="*/ 666107 w 4091943"/>
              <a:gd name="connsiteY0" fmla="*/ 72601 h 2480861"/>
              <a:gd name="connisteX1" fmla="*/ 422902 w 4091943"/>
              <a:gd name="connsiteY1" fmla="*/ 2463376 h 2480861"/>
              <a:gd name="connisteX2" fmla="*/ 4091297 w 4091943"/>
              <a:gd name="connsiteY2" fmla="*/ 954616 h 2480861"/>
              <a:gd name="connisteX3" fmla="*/ 666107 w 4091943"/>
              <a:gd name="connsiteY3" fmla="*/ 72601 h 248086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4091944" h="2480861">
                <a:moveTo>
                  <a:pt x="666108" y="72602"/>
                </a:moveTo>
                <a:cubicBezTo>
                  <a:pt x="-67317" y="374227"/>
                  <a:pt x="-262262" y="2286847"/>
                  <a:pt x="422903" y="2463377"/>
                </a:cubicBezTo>
                <a:cubicBezTo>
                  <a:pt x="1108068" y="2639907"/>
                  <a:pt x="4042403" y="1432772"/>
                  <a:pt x="4091298" y="954617"/>
                </a:cubicBezTo>
                <a:cubicBezTo>
                  <a:pt x="4140193" y="476462"/>
                  <a:pt x="1399533" y="-229023"/>
                  <a:pt x="666108" y="72602"/>
                </a:cubicBezTo>
                <a:close/>
              </a:path>
            </a:pathLst>
          </a:custGeom>
          <a:gradFill>
            <a:gsLst>
              <a:gs pos="0">
                <a:srgbClr val="FC9E94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"/>
            </p:custDataLst>
          </p:nvPr>
        </p:nvSpPr>
        <p:spPr>
          <a:xfrm>
            <a:off x="4262755" y="1223010"/>
            <a:ext cx="366649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00000"/>
              </a:lnSpc>
            </a:pPr>
            <a:r>
              <a:rPr lang="zh-CN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目录</a:t>
            </a:r>
            <a:r>
              <a:rPr lang="en-US" altLang="zh-CN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/</a:t>
            </a: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C</a:t>
            </a:r>
            <a:r>
              <a: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ATALO</a:t>
            </a:r>
            <a:r>
              <a: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长美黑简" panose="02010600000101010101" charset="-122"/>
              </a:rPr>
              <a:t>G</a:t>
            </a:r>
            <a:endParaRPr lang="en-US" altLang="zh-CN" sz="2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长美黑简" panose="02010600000101010101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2"/>
            </p:custDataLst>
          </p:nvPr>
        </p:nvSpPr>
        <p:spPr>
          <a:xfrm>
            <a:off x="473075" y="2784475"/>
            <a:ext cx="2494915" cy="2920365"/>
          </a:xfrm>
          <a:prstGeom prst="roundRect">
            <a:avLst>
              <a:gd name="adj" fmla="val 12891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3"/>
            </p:custDataLst>
          </p:nvPr>
        </p:nvSpPr>
        <p:spPr>
          <a:xfrm>
            <a:off x="878205" y="4387850"/>
            <a:ext cx="1684020" cy="614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背景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Product </a:t>
            </a: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background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grpSp>
        <p:nvGrpSpPr>
          <p:cNvPr id="15" name="组合 14"/>
          <p:cNvGrpSpPr/>
          <p:nvPr>
            <p:custDataLst>
              <p:tags r:id="rId4"/>
            </p:custDataLst>
          </p:nvPr>
        </p:nvGrpSpPr>
        <p:grpSpPr>
          <a:xfrm rot="0">
            <a:off x="1365250" y="3465195"/>
            <a:ext cx="710565" cy="710565"/>
            <a:chOff x="10176" y="5603"/>
            <a:chExt cx="1286" cy="1286"/>
          </a:xfrm>
        </p:grpSpPr>
        <p:sp>
          <p:nvSpPr>
            <p:cNvPr id="16" name="文本框 15"/>
            <p:cNvSpPr txBox="1"/>
            <p:nvPr>
              <p:custDataLst>
                <p:tags r:id="rId5"/>
              </p:custDataLst>
            </p:nvPr>
          </p:nvSpPr>
          <p:spPr>
            <a:xfrm>
              <a:off x="10295" y="5886"/>
              <a:ext cx="1050" cy="7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01</a:t>
              </a:r>
              <a:endPara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17" name="椭圆 16"/>
            <p:cNvSpPr/>
            <p:nvPr>
              <p:custDataLst>
                <p:tags r:id="rId6"/>
              </p:custDataLst>
            </p:nvPr>
          </p:nvSpPr>
          <p:spPr>
            <a:xfrm>
              <a:off x="10176" y="5603"/>
              <a:ext cx="1286" cy="1286"/>
            </a:xfrm>
            <a:prstGeom prst="ellipse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4" name="圆角矩形 23"/>
          <p:cNvSpPr/>
          <p:nvPr>
            <p:custDataLst>
              <p:tags r:id="rId7"/>
            </p:custDataLst>
          </p:nvPr>
        </p:nvSpPr>
        <p:spPr>
          <a:xfrm>
            <a:off x="3387090" y="2784475"/>
            <a:ext cx="2494915" cy="2920365"/>
          </a:xfrm>
          <a:prstGeom prst="roundRect">
            <a:avLst>
              <a:gd name="adj" fmla="val 12891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>
            <p:custDataLst>
              <p:tags r:id="rId8"/>
            </p:custDataLst>
          </p:nvPr>
        </p:nvGrpSpPr>
        <p:grpSpPr>
          <a:xfrm rot="0">
            <a:off x="4279265" y="3465195"/>
            <a:ext cx="710565" cy="710565"/>
            <a:chOff x="10176" y="5603"/>
            <a:chExt cx="1286" cy="1286"/>
          </a:xfrm>
        </p:grpSpPr>
        <p:sp>
          <p:nvSpPr>
            <p:cNvPr id="28" name="文本框 27"/>
            <p:cNvSpPr txBox="1"/>
            <p:nvPr>
              <p:custDataLst>
                <p:tags r:id="rId9"/>
              </p:custDataLst>
            </p:nvPr>
          </p:nvSpPr>
          <p:spPr>
            <a:xfrm>
              <a:off x="10295" y="5886"/>
              <a:ext cx="1050" cy="7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02</a:t>
              </a:r>
              <a:endPara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29" name="椭圆 28"/>
            <p:cNvSpPr/>
            <p:nvPr>
              <p:custDataLst>
                <p:tags r:id="rId10"/>
              </p:custDataLst>
            </p:nvPr>
          </p:nvSpPr>
          <p:spPr>
            <a:xfrm>
              <a:off x="10176" y="5603"/>
              <a:ext cx="1286" cy="1286"/>
            </a:xfrm>
            <a:prstGeom prst="ellipse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0" name="文本框 29"/>
          <p:cNvSpPr txBox="1"/>
          <p:nvPr>
            <p:custDataLst>
              <p:tags r:id="rId11"/>
            </p:custDataLst>
          </p:nvPr>
        </p:nvSpPr>
        <p:spPr>
          <a:xfrm>
            <a:off x="3793490" y="4387850"/>
            <a:ext cx="1684020" cy="614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功能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Product function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  <p:sp>
        <p:nvSpPr>
          <p:cNvPr id="31" name="圆角矩形 30"/>
          <p:cNvSpPr/>
          <p:nvPr>
            <p:custDataLst>
              <p:tags r:id="rId12"/>
            </p:custDataLst>
          </p:nvPr>
        </p:nvSpPr>
        <p:spPr>
          <a:xfrm>
            <a:off x="6307455" y="2784475"/>
            <a:ext cx="2494915" cy="2920365"/>
          </a:xfrm>
          <a:prstGeom prst="roundRect">
            <a:avLst>
              <a:gd name="adj" fmla="val 12891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>
            <p:custDataLst>
              <p:tags r:id="rId13"/>
            </p:custDataLst>
          </p:nvPr>
        </p:nvGrpSpPr>
        <p:grpSpPr>
          <a:xfrm rot="0">
            <a:off x="7199630" y="3465195"/>
            <a:ext cx="710565" cy="710565"/>
            <a:chOff x="10176" y="5603"/>
            <a:chExt cx="1286" cy="1286"/>
          </a:xfrm>
        </p:grpSpPr>
        <p:sp>
          <p:nvSpPr>
            <p:cNvPr id="33" name="文本框 32"/>
            <p:cNvSpPr txBox="1"/>
            <p:nvPr>
              <p:custDataLst>
                <p:tags r:id="rId14"/>
              </p:custDataLst>
            </p:nvPr>
          </p:nvSpPr>
          <p:spPr>
            <a:xfrm>
              <a:off x="10295" y="5886"/>
              <a:ext cx="1050" cy="7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03</a:t>
              </a:r>
              <a:endPara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34" name="椭圆 33"/>
            <p:cNvSpPr/>
            <p:nvPr>
              <p:custDataLst>
                <p:tags r:id="rId15"/>
              </p:custDataLst>
            </p:nvPr>
          </p:nvSpPr>
          <p:spPr>
            <a:xfrm>
              <a:off x="10176" y="5603"/>
              <a:ext cx="1286" cy="1286"/>
            </a:xfrm>
            <a:prstGeom prst="ellipse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7" name="文本框 36"/>
          <p:cNvSpPr txBox="1"/>
          <p:nvPr>
            <p:custDataLst>
              <p:tags r:id="rId16"/>
            </p:custDataLst>
          </p:nvPr>
        </p:nvSpPr>
        <p:spPr>
          <a:xfrm>
            <a:off x="6712585" y="4387850"/>
            <a:ext cx="1684020" cy="614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约定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Product appoint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  <p:sp>
        <p:nvSpPr>
          <p:cNvPr id="36" name="圆角矩形 35"/>
          <p:cNvSpPr/>
          <p:nvPr>
            <p:custDataLst>
              <p:tags r:id="rId17"/>
            </p:custDataLst>
          </p:nvPr>
        </p:nvSpPr>
        <p:spPr>
          <a:xfrm>
            <a:off x="9224645" y="2784475"/>
            <a:ext cx="2494915" cy="2920365"/>
          </a:xfrm>
          <a:prstGeom prst="roundRect">
            <a:avLst>
              <a:gd name="adj" fmla="val 12891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8063865" y="5091430"/>
            <a:ext cx="3850640" cy="3754755"/>
          </a:xfrm>
          <a:custGeom>
            <a:avLst/>
            <a:gdLst>
              <a:gd name="connisteX0" fmla="*/ 531569 w 3328465"/>
              <a:gd name="connsiteY0" fmla="*/ 23420 h 3244340"/>
              <a:gd name="connisteX1" fmla="*/ 263599 w 3328465"/>
              <a:gd name="connsiteY1" fmla="*/ 2852345 h 3244340"/>
              <a:gd name="connisteX2" fmla="*/ 2812489 w 3328465"/>
              <a:gd name="connsiteY2" fmla="*/ 3022525 h 3244340"/>
              <a:gd name="connisteX3" fmla="*/ 3056329 w 3328465"/>
              <a:gd name="connsiteY3" fmla="*/ 1763320 h 3244340"/>
              <a:gd name="connisteX4" fmla="*/ 531569 w 3328465"/>
              <a:gd name="connsiteY4" fmla="*/ 23420 h 324434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328465" h="3244340">
                <a:moveTo>
                  <a:pt x="531570" y="23420"/>
                </a:moveTo>
                <a:cubicBezTo>
                  <a:pt x="-27230" y="241225"/>
                  <a:pt x="-192330" y="2252270"/>
                  <a:pt x="263600" y="2852345"/>
                </a:cubicBezTo>
                <a:cubicBezTo>
                  <a:pt x="719530" y="3452420"/>
                  <a:pt x="2253690" y="3240330"/>
                  <a:pt x="2812490" y="3022525"/>
                </a:cubicBezTo>
                <a:cubicBezTo>
                  <a:pt x="3371290" y="2804720"/>
                  <a:pt x="3512260" y="2363395"/>
                  <a:pt x="3056330" y="1763320"/>
                </a:cubicBezTo>
                <a:cubicBezTo>
                  <a:pt x="2600400" y="1163245"/>
                  <a:pt x="1090370" y="-194385"/>
                  <a:pt x="531570" y="23420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>
            <p:custDataLst>
              <p:tags r:id="rId18"/>
            </p:custDataLst>
          </p:nvPr>
        </p:nvGrpSpPr>
        <p:grpSpPr>
          <a:xfrm rot="0">
            <a:off x="10116820" y="3465195"/>
            <a:ext cx="710565" cy="710565"/>
            <a:chOff x="10176" y="5603"/>
            <a:chExt cx="1286" cy="1286"/>
          </a:xfrm>
        </p:grpSpPr>
        <p:sp>
          <p:nvSpPr>
            <p:cNvPr id="39" name="文本框 38"/>
            <p:cNvSpPr txBox="1"/>
            <p:nvPr>
              <p:custDataLst>
                <p:tags r:id="rId19"/>
              </p:custDataLst>
            </p:nvPr>
          </p:nvSpPr>
          <p:spPr>
            <a:xfrm>
              <a:off x="10295" y="5886"/>
              <a:ext cx="1050" cy="7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altLang="zh-CN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04</a:t>
              </a:r>
              <a:endPara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40" name="椭圆 39"/>
            <p:cNvSpPr/>
            <p:nvPr>
              <p:custDataLst>
                <p:tags r:id="rId20"/>
              </p:custDataLst>
            </p:nvPr>
          </p:nvSpPr>
          <p:spPr>
            <a:xfrm>
              <a:off x="10176" y="5603"/>
              <a:ext cx="1286" cy="1286"/>
            </a:xfrm>
            <a:prstGeom prst="ellipse">
              <a:avLst/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4" name="文本框 43"/>
          <p:cNvSpPr txBox="1"/>
          <p:nvPr>
            <p:custDataLst>
              <p:tags r:id="rId21"/>
            </p:custDataLst>
          </p:nvPr>
        </p:nvSpPr>
        <p:spPr>
          <a:xfrm>
            <a:off x="9631045" y="4387850"/>
            <a:ext cx="1684020" cy="614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原理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  <a:p>
            <a:pPr algn="ctr"/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Product </a:t>
            </a:r>
            <a:r>
              <a:rPr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principle</a:t>
            </a:r>
            <a:endParaRPr lang="en-US" altLang="zh-CN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圆角矩形 1"/>
          <p:cNvSpPr/>
          <p:nvPr/>
        </p:nvSpPr>
        <p:spPr>
          <a:xfrm>
            <a:off x="2624138" y="1747838"/>
            <a:ext cx="6943725" cy="3362325"/>
          </a:xfrm>
          <a:prstGeom prst="roundRect">
            <a:avLst>
              <a:gd name="adj" fmla="val 8234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 rot="16200000" flipH="1" flipV="1">
            <a:off x="-466725" y="3232150"/>
            <a:ext cx="4809490" cy="4689475"/>
          </a:xfrm>
          <a:custGeom>
            <a:avLst/>
            <a:gdLst>
              <a:gd name="connisteX0" fmla="*/ 531569 w 3328465"/>
              <a:gd name="connsiteY0" fmla="*/ 23420 h 3244340"/>
              <a:gd name="connisteX1" fmla="*/ 263599 w 3328465"/>
              <a:gd name="connsiteY1" fmla="*/ 2852345 h 3244340"/>
              <a:gd name="connisteX2" fmla="*/ 2812489 w 3328465"/>
              <a:gd name="connsiteY2" fmla="*/ 3022525 h 3244340"/>
              <a:gd name="connisteX3" fmla="*/ 3056329 w 3328465"/>
              <a:gd name="connsiteY3" fmla="*/ 1763320 h 3244340"/>
              <a:gd name="connisteX4" fmla="*/ 531569 w 3328465"/>
              <a:gd name="connsiteY4" fmla="*/ 23420 h 324434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328465" h="3244340">
                <a:moveTo>
                  <a:pt x="531570" y="23420"/>
                </a:moveTo>
                <a:cubicBezTo>
                  <a:pt x="-27230" y="241225"/>
                  <a:pt x="-192330" y="2252270"/>
                  <a:pt x="263600" y="2852345"/>
                </a:cubicBezTo>
                <a:cubicBezTo>
                  <a:pt x="719530" y="3452420"/>
                  <a:pt x="2253690" y="3240330"/>
                  <a:pt x="2812490" y="3022525"/>
                </a:cubicBezTo>
                <a:cubicBezTo>
                  <a:pt x="3371290" y="2804720"/>
                  <a:pt x="3512260" y="2363395"/>
                  <a:pt x="3056330" y="1763320"/>
                </a:cubicBezTo>
                <a:cubicBezTo>
                  <a:pt x="2600400" y="1163245"/>
                  <a:pt x="1090370" y="-194385"/>
                  <a:pt x="531570" y="23420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799455" y="2557145"/>
            <a:ext cx="324040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/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背景</a:t>
            </a:r>
            <a:endParaRPr lang="zh-CN" altLang="en-US" sz="4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  <a:p>
            <a:pPr algn="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Product 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background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61535" y="3768090"/>
            <a:ext cx="437832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rPr>
              <a:t>Describe the background of the product and the key factors that led to its creation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sym typeface="+mn-ea"/>
            </a:endParaRPr>
          </a:p>
        </p:txBody>
      </p:sp>
      <p:sp>
        <p:nvSpPr>
          <p:cNvPr id="3" name="任意多边形 2"/>
          <p:cNvSpPr/>
          <p:nvPr/>
        </p:nvSpPr>
        <p:spPr>
          <a:xfrm flipH="1">
            <a:off x="8618220" y="489585"/>
            <a:ext cx="1987550" cy="2289810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152890" y="1325245"/>
            <a:ext cx="1082040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54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01</a:t>
            </a:r>
            <a:endParaRPr lang="en-US" altLang="zh-CN" sz="5400">
              <a:solidFill>
                <a:schemeClr val="bg1"/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生产问题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>
            <p:custDataLst>
              <p:tags r:id="rId1"/>
            </p:custDataLst>
          </p:nvPr>
        </p:nvGrpSpPr>
        <p:grpSpPr>
          <a:xfrm>
            <a:off x="4564380" y="1600835"/>
            <a:ext cx="3062605" cy="4097020"/>
            <a:chOff x="7188" y="2521"/>
            <a:chExt cx="4823" cy="6452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7188" y="2521"/>
              <a:ext cx="4823" cy="6452"/>
            </a:xfrm>
            <a:prstGeom prst="roundRect">
              <a:avLst>
                <a:gd name="adj" fmla="val 10607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9" name="文本框 28"/>
            <p:cNvSpPr txBox="1"/>
            <p:nvPr>
              <p:custDataLst>
                <p:tags r:id="rId3"/>
              </p:custDataLst>
            </p:nvPr>
          </p:nvSpPr>
          <p:spPr>
            <a:xfrm>
              <a:off x="7738" y="5060"/>
              <a:ext cx="372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标准粗黑" panose="02000503000000000000" charset="-122"/>
                  <a:ea typeface="标准粗黑" panose="02000503000000000000" charset="-122"/>
                  <a:cs typeface="汉仪晓波花月圆W" panose="00020600040101010101" charset="-122"/>
                </a:rPr>
                <a:t>部分模块生产不能验收</a:t>
              </a:r>
              <a:endParaRPr lang="zh-CN" altLang="en-US" sz="300" b="1">
                <a:solidFill>
                  <a:schemeClr val="tx1">
                    <a:lumMod val="75000"/>
                    <a:lumOff val="25000"/>
                  </a:schemeClr>
                </a:solidFill>
                <a:latin typeface="标准粗黑" panose="02000503000000000000" charset="-122"/>
                <a:ea typeface="标准粗黑" panose="02000503000000000000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如资金模块由于涉及资金流水、银行交互导致无法正式验收</a:t>
              </a:r>
              <a:endParaRPr 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14" name="圆角矩形 13"/>
            <p:cNvSpPr/>
            <p:nvPr>
              <p:custDataLst>
                <p:tags r:id="rId4"/>
              </p:custDataLst>
            </p:nvPr>
          </p:nvSpPr>
          <p:spPr>
            <a:xfrm>
              <a:off x="8325" y="7421"/>
              <a:ext cx="2551" cy="53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0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15" name="任意多边形 14"/>
            <p:cNvSpPr/>
            <p:nvPr>
              <p:custDataLst>
                <p:tags r:id="rId5"/>
              </p:custDataLst>
            </p:nvPr>
          </p:nvSpPr>
          <p:spPr>
            <a:xfrm rot="20940000">
              <a:off x="8791" y="3122"/>
              <a:ext cx="1577" cy="1671"/>
            </a:xfrm>
            <a:custGeom>
              <a:avLst/>
              <a:gdLst>
                <a:gd name="connisteX0" fmla="*/ 484049 w 3108847"/>
                <a:gd name="connsiteY0" fmla="*/ 22808 h 3580473"/>
                <a:gd name="connisteX1" fmla="*/ 210364 w 3108847"/>
                <a:gd name="connsiteY1" fmla="*/ 2839668 h 3580473"/>
                <a:gd name="connisteX2" fmla="*/ 2162989 w 3108847"/>
                <a:gd name="connsiteY2" fmla="*/ 3496893 h 3580473"/>
                <a:gd name="connisteX3" fmla="*/ 3014524 w 3108847"/>
                <a:gd name="connsiteY3" fmla="*/ 1793188 h 3580473"/>
                <a:gd name="connisteX4" fmla="*/ 484049 w 3108847"/>
                <a:gd name="connsiteY4" fmla="*/ 22808 h 3580473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</a:cxnLst>
              <a:rect l="l" t="t" r="r" b="b"/>
              <a:pathLst>
                <a:path w="3108847" h="3580474">
                  <a:moveTo>
                    <a:pt x="484049" y="22809"/>
                  </a:moveTo>
                  <a:cubicBezTo>
                    <a:pt x="-76656" y="232359"/>
                    <a:pt x="-125551" y="2144979"/>
                    <a:pt x="210364" y="2839669"/>
                  </a:cubicBezTo>
                  <a:cubicBezTo>
                    <a:pt x="546279" y="3534359"/>
                    <a:pt x="1602284" y="3706444"/>
                    <a:pt x="2162989" y="3496894"/>
                  </a:cubicBezTo>
                  <a:cubicBezTo>
                    <a:pt x="2723694" y="3287344"/>
                    <a:pt x="3350439" y="2487879"/>
                    <a:pt x="3014524" y="1793189"/>
                  </a:cubicBezTo>
                  <a:cubicBezTo>
                    <a:pt x="2678609" y="1098499"/>
                    <a:pt x="1044754" y="-186741"/>
                    <a:pt x="484049" y="22809"/>
                  </a:cubicBezTo>
                  <a:close/>
                </a:path>
              </a:pathLst>
            </a:custGeom>
            <a:gradFill>
              <a:gsLst>
                <a:gs pos="0">
                  <a:srgbClr val="D18DD9">
                    <a:alpha val="80000"/>
                  </a:srgbClr>
                </a:gs>
                <a:gs pos="100000">
                  <a:srgbClr val="FC9E94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>
              <p:custDataLst>
                <p:tags r:id="rId6"/>
              </p:custDataLst>
            </p:nvPr>
          </p:nvSpPr>
          <p:spPr>
            <a:xfrm>
              <a:off x="9037" y="3588"/>
              <a:ext cx="11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02</a:t>
              </a:r>
              <a:endParaRPr lang="en-US" altLang="zh-CN" sz="32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18" name="组合 17"/>
          <p:cNvGrpSpPr/>
          <p:nvPr>
            <p:custDataLst>
              <p:tags r:id="rId7"/>
            </p:custDataLst>
          </p:nvPr>
        </p:nvGrpSpPr>
        <p:grpSpPr>
          <a:xfrm>
            <a:off x="901065" y="1600835"/>
            <a:ext cx="3062605" cy="4097020"/>
            <a:chOff x="7188" y="2521"/>
            <a:chExt cx="4823" cy="6452"/>
          </a:xfrm>
        </p:grpSpPr>
        <p:sp>
          <p:nvSpPr>
            <p:cNvPr id="19" name="圆角矩形 18"/>
            <p:cNvSpPr/>
            <p:nvPr>
              <p:custDataLst>
                <p:tags r:id="rId8"/>
              </p:custDataLst>
            </p:nvPr>
          </p:nvSpPr>
          <p:spPr>
            <a:xfrm>
              <a:off x="7188" y="2521"/>
              <a:ext cx="4823" cy="6452"/>
            </a:xfrm>
            <a:prstGeom prst="roundRect">
              <a:avLst>
                <a:gd name="adj" fmla="val 10607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>
              <p:custDataLst>
                <p:tags r:id="rId9"/>
              </p:custDataLst>
            </p:nvPr>
          </p:nvSpPr>
          <p:spPr>
            <a:xfrm>
              <a:off x="7738" y="5060"/>
              <a:ext cx="372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标准粗黑" panose="02000503000000000000" charset="-122"/>
                  <a:ea typeface="标准粗黑" panose="02000503000000000000" charset="-122"/>
                  <a:cs typeface="汉仪晓波花月圆W" panose="00020600040101010101" charset="-122"/>
                </a:rPr>
                <a:t>生产验收数据忘记删除</a:t>
              </a:r>
              <a:endParaRPr lang="zh-CN" altLang="en-US" sz="300" b="1">
                <a:solidFill>
                  <a:schemeClr val="tx1">
                    <a:lumMod val="75000"/>
                    <a:lumOff val="25000"/>
                  </a:schemeClr>
                </a:solidFill>
                <a:latin typeface="标准粗黑" panose="02000503000000000000" charset="-122"/>
                <a:ea typeface="标准粗黑" panose="02000503000000000000" charset="-122"/>
                <a:cs typeface="汉仪晓波花月圆W" panose="00020600040101010101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通过一些手段可以做到生产验收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但是产生的数据需要人工删除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常有遗忘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endParaRPr>
            </a:p>
          </p:txBody>
        </p:sp>
        <p:sp>
          <p:nvSpPr>
            <p:cNvPr id="21" name="圆角矩形 20"/>
            <p:cNvSpPr/>
            <p:nvPr>
              <p:custDataLst>
                <p:tags r:id="rId10"/>
              </p:custDataLst>
            </p:nvPr>
          </p:nvSpPr>
          <p:spPr>
            <a:xfrm>
              <a:off x="8325" y="7421"/>
              <a:ext cx="2551" cy="53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0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22" name="任意多边形 21"/>
            <p:cNvSpPr/>
            <p:nvPr>
              <p:custDataLst>
                <p:tags r:id="rId11"/>
              </p:custDataLst>
            </p:nvPr>
          </p:nvSpPr>
          <p:spPr>
            <a:xfrm rot="20940000">
              <a:off x="8791" y="3122"/>
              <a:ext cx="1577" cy="1671"/>
            </a:xfrm>
            <a:custGeom>
              <a:avLst/>
              <a:gdLst>
                <a:gd name="connisteX0" fmla="*/ 484049 w 3108847"/>
                <a:gd name="connsiteY0" fmla="*/ 22808 h 3580473"/>
                <a:gd name="connisteX1" fmla="*/ 210364 w 3108847"/>
                <a:gd name="connsiteY1" fmla="*/ 2839668 h 3580473"/>
                <a:gd name="connisteX2" fmla="*/ 2162989 w 3108847"/>
                <a:gd name="connsiteY2" fmla="*/ 3496893 h 3580473"/>
                <a:gd name="connisteX3" fmla="*/ 3014524 w 3108847"/>
                <a:gd name="connsiteY3" fmla="*/ 1793188 h 3580473"/>
                <a:gd name="connisteX4" fmla="*/ 484049 w 3108847"/>
                <a:gd name="connsiteY4" fmla="*/ 22808 h 3580473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</a:cxnLst>
              <a:rect l="l" t="t" r="r" b="b"/>
              <a:pathLst>
                <a:path w="3108847" h="3580474">
                  <a:moveTo>
                    <a:pt x="484049" y="22809"/>
                  </a:moveTo>
                  <a:cubicBezTo>
                    <a:pt x="-76656" y="232359"/>
                    <a:pt x="-125551" y="2144979"/>
                    <a:pt x="210364" y="2839669"/>
                  </a:cubicBezTo>
                  <a:cubicBezTo>
                    <a:pt x="546279" y="3534359"/>
                    <a:pt x="1602284" y="3706444"/>
                    <a:pt x="2162989" y="3496894"/>
                  </a:cubicBezTo>
                  <a:cubicBezTo>
                    <a:pt x="2723694" y="3287344"/>
                    <a:pt x="3350439" y="2487879"/>
                    <a:pt x="3014524" y="1793189"/>
                  </a:cubicBezTo>
                  <a:cubicBezTo>
                    <a:pt x="2678609" y="1098499"/>
                    <a:pt x="1044754" y="-186741"/>
                    <a:pt x="484049" y="22809"/>
                  </a:cubicBezTo>
                  <a:close/>
                </a:path>
              </a:pathLst>
            </a:custGeom>
            <a:gradFill>
              <a:gsLst>
                <a:gs pos="0">
                  <a:srgbClr val="D18DD9">
                    <a:alpha val="80000"/>
                  </a:srgbClr>
                </a:gs>
                <a:gs pos="100000">
                  <a:srgbClr val="FC9E94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>
              <p:custDataLst>
                <p:tags r:id="rId12"/>
              </p:custDataLst>
            </p:nvPr>
          </p:nvSpPr>
          <p:spPr>
            <a:xfrm>
              <a:off x="9037" y="3588"/>
              <a:ext cx="11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01</a:t>
              </a:r>
              <a:endParaRPr lang="en-US" altLang="zh-CN" sz="32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24" name="组合 23"/>
          <p:cNvGrpSpPr/>
          <p:nvPr>
            <p:custDataLst>
              <p:tags r:id="rId13"/>
            </p:custDataLst>
          </p:nvPr>
        </p:nvGrpSpPr>
        <p:grpSpPr>
          <a:xfrm>
            <a:off x="8227060" y="1600835"/>
            <a:ext cx="3062605" cy="4097020"/>
            <a:chOff x="7188" y="2521"/>
            <a:chExt cx="4823" cy="6452"/>
          </a:xfrm>
        </p:grpSpPr>
        <p:sp>
          <p:nvSpPr>
            <p:cNvPr id="25" name="圆角矩形 24"/>
            <p:cNvSpPr/>
            <p:nvPr>
              <p:custDataLst>
                <p:tags r:id="rId14"/>
              </p:custDataLst>
            </p:nvPr>
          </p:nvSpPr>
          <p:spPr>
            <a:xfrm>
              <a:off x="7188" y="2521"/>
              <a:ext cx="4823" cy="6452"/>
            </a:xfrm>
            <a:prstGeom prst="roundRect">
              <a:avLst>
                <a:gd name="adj" fmla="val 10607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>
              <p:custDataLst>
                <p:tags r:id="rId15"/>
              </p:custDataLst>
            </p:nvPr>
          </p:nvSpPr>
          <p:spPr>
            <a:xfrm>
              <a:off x="7738" y="5070"/>
              <a:ext cx="3723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标准粗黑" panose="02000503000000000000" charset="-122"/>
                  <a:ea typeface="标准粗黑" panose="02000503000000000000" charset="-122"/>
                  <a:cs typeface="汉仪晓波花月圆W" panose="00020600040101010101" charset="-122"/>
                  <a:sym typeface="标准粗黑" panose="02000503000000000000" charset="-122"/>
                </a:rPr>
                <a:t>验收时干扰正式用户</a:t>
              </a:r>
              <a:endPara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标准粗黑" panose="02000503000000000000" charset="-122"/>
                <a:ea typeface="标准粗黑" panose="02000503000000000000" charset="-122"/>
                <a:cs typeface="汉仪晓波花月圆W" panose="00020600040101010101" charset="-122"/>
                <a:sym typeface="标准粗黑" panose="02000503000000000000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验收期间数小时的正式用户与验收用户会相互干扰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甚至导致服务不可用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endParaRPr>
            </a:p>
          </p:txBody>
        </p:sp>
        <p:sp>
          <p:nvSpPr>
            <p:cNvPr id="27" name="圆角矩形 26"/>
            <p:cNvSpPr/>
            <p:nvPr>
              <p:custDataLst>
                <p:tags r:id="rId16"/>
              </p:custDataLst>
            </p:nvPr>
          </p:nvSpPr>
          <p:spPr>
            <a:xfrm>
              <a:off x="8325" y="7421"/>
              <a:ext cx="2551" cy="53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0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sym typeface="+mn-ea"/>
                </a:rPr>
                <a:t>enter details here</a:t>
              </a:r>
              <a:endParaRPr lang="zh-CN" altLang="en-US" sz="1000" b="1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28" name="任意多边形 27"/>
            <p:cNvSpPr/>
            <p:nvPr>
              <p:custDataLst>
                <p:tags r:id="rId17"/>
              </p:custDataLst>
            </p:nvPr>
          </p:nvSpPr>
          <p:spPr>
            <a:xfrm rot="20940000">
              <a:off x="8791" y="3122"/>
              <a:ext cx="1577" cy="1671"/>
            </a:xfrm>
            <a:custGeom>
              <a:avLst/>
              <a:gdLst>
                <a:gd name="connisteX0" fmla="*/ 484049 w 3108847"/>
                <a:gd name="connsiteY0" fmla="*/ 22808 h 3580473"/>
                <a:gd name="connisteX1" fmla="*/ 210364 w 3108847"/>
                <a:gd name="connsiteY1" fmla="*/ 2839668 h 3580473"/>
                <a:gd name="connisteX2" fmla="*/ 2162989 w 3108847"/>
                <a:gd name="connsiteY2" fmla="*/ 3496893 h 3580473"/>
                <a:gd name="connisteX3" fmla="*/ 3014524 w 3108847"/>
                <a:gd name="connsiteY3" fmla="*/ 1793188 h 3580473"/>
                <a:gd name="connisteX4" fmla="*/ 484049 w 3108847"/>
                <a:gd name="connsiteY4" fmla="*/ 22808 h 3580473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</a:cxnLst>
              <a:rect l="l" t="t" r="r" b="b"/>
              <a:pathLst>
                <a:path w="3108847" h="3580474">
                  <a:moveTo>
                    <a:pt x="484049" y="22809"/>
                  </a:moveTo>
                  <a:cubicBezTo>
                    <a:pt x="-76656" y="232359"/>
                    <a:pt x="-125551" y="2144979"/>
                    <a:pt x="210364" y="2839669"/>
                  </a:cubicBezTo>
                  <a:cubicBezTo>
                    <a:pt x="546279" y="3534359"/>
                    <a:pt x="1602284" y="3706444"/>
                    <a:pt x="2162989" y="3496894"/>
                  </a:cubicBezTo>
                  <a:cubicBezTo>
                    <a:pt x="2723694" y="3287344"/>
                    <a:pt x="3350439" y="2487879"/>
                    <a:pt x="3014524" y="1793189"/>
                  </a:cubicBezTo>
                  <a:cubicBezTo>
                    <a:pt x="2678609" y="1098499"/>
                    <a:pt x="1044754" y="-186741"/>
                    <a:pt x="484049" y="22809"/>
                  </a:cubicBezTo>
                  <a:close/>
                </a:path>
              </a:pathLst>
            </a:custGeom>
            <a:gradFill>
              <a:gsLst>
                <a:gs pos="0">
                  <a:srgbClr val="D18DD9">
                    <a:alpha val="80000"/>
                  </a:srgbClr>
                </a:gs>
                <a:gs pos="100000">
                  <a:srgbClr val="FC9E94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>
              <p:custDataLst>
                <p:tags r:id="rId18"/>
              </p:custDataLst>
            </p:nvPr>
          </p:nvSpPr>
          <p:spPr>
            <a:xfrm>
              <a:off x="9037" y="3588"/>
              <a:ext cx="11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3200">
                  <a:solidFill>
                    <a:schemeClr val="bg1"/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03</a:t>
              </a:r>
              <a:endParaRPr lang="en-US" altLang="zh-CN" sz="32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sp>
        <p:nvSpPr>
          <p:cNvPr id="31" name="任意多边形 30"/>
          <p:cNvSpPr/>
          <p:nvPr/>
        </p:nvSpPr>
        <p:spPr>
          <a:xfrm flipH="1">
            <a:off x="2618105" y="4993640"/>
            <a:ext cx="2557145" cy="29457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产品诉求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4854258" y="1205230"/>
            <a:ext cx="2483485" cy="4679315"/>
            <a:chOff x="12430" y="2500"/>
            <a:chExt cx="3769" cy="7101"/>
          </a:xfrm>
        </p:grpSpPr>
        <p:sp>
          <p:nvSpPr>
            <p:cNvPr id="45" name="圆角矩形 44"/>
            <p:cNvSpPr/>
            <p:nvPr/>
          </p:nvSpPr>
          <p:spPr>
            <a:xfrm>
              <a:off x="12430" y="2500"/>
              <a:ext cx="3769" cy="7101"/>
            </a:xfrm>
            <a:prstGeom prst="roundRect">
              <a:avLst>
                <a:gd name="adj" fmla="val 1030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2672" y="3421"/>
              <a:ext cx="3286" cy="5260"/>
            </a:xfrm>
            <a:prstGeom prst="rect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圆角矩形 46"/>
            <p:cNvSpPr/>
            <p:nvPr/>
          </p:nvSpPr>
          <p:spPr>
            <a:xfrm>
              <a:off x="13848" y="2927"/>
              <a:ext cx="934" cy="13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14045" y="8809"/>
              <a:ext cx="539" cy="539"/>
            </a:xfrm>
            <a:prstGeom prst="ellipse">
              <a:avLst/>
            </a:prstGeom>
            <a:noFill/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 rot="0">
            <a:off x="6570345" y="1721485"/>
            <a:ext cx="4467225" cy="1439545"/>
            <a:chOff x="10339" y="2711"/>
            <a:chExt cx="7035" cy="2267"/>
          </a:xfrm>
        </p:grpSpPr>
        <p:sp>
          <p:nvSpPr>
            <p:cNvPr id="3" name="圆角矩形 2"/>
            <p:cNvSpPr/>
            <p:nvPr/>
          </p:nvSpPr>
          <p:spPr>
            <a:xfrm>
              <a:off x="10339" y="2711"/>
              <a:ext cx="7035" cy="2267"/>
            </a:xfrm>
            <a:prstGeom prst="roundRect">
              <a:avLst>
                <a:gd name="adj" fmla="val 16528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062" y="3136"/>
              <a:ext cx="5589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标准粗黑" panose="02000503000000000000" charset="-122"/>
                  <a:ea typeface="标准粗黑" panose="02000503000000000000" charset="-122"/>
                  <a:cs typeface="汉仪晓波花月圆W" panose="00020600040101010101" charset="-122"/>
                </a:rPr>
                <a:t>验收数据未删除也没事</a:t>
              </a:r>
              <a:endParaRPr lang="zh-CN" altLang="en-US" sz="300" b="1">
                <a:solidFill>
                  <a:schemeClr val="tx1">
                    <a:lumMod val="75000"/>
                    <a:lumOff val="25000"/>
                  </a:schemeClr>
                </a:solidFill>
                <a:latin typeface="标准粗黑" panose="02000503000000000000" charset="-122"/>
                <a:ea typeface="标准粗黑" panose="02000503000000000000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验收数据可能占用了公共资源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(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如锁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自增主键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库存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额度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统计等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),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所以以前需要删除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但是期望忘记删除也不影响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 rot="0">
            <a:off x="6570345" y="4109720"/>
            <a:ext cx="4467225" cy="1439545"/>
            <a:chOff x="10339" y="2711"/>
            <a:chExt cx="7035" cy="2267"/>
          </a:xfrm>
        </p:grpSpPr>
        <p:sp>
          <p:nvSpPr>
            <p:cNvPr id="12" name="圆角矩形 11"/>
            <p:cNvSpPr/>
            <p:nvPr/>
          </p:nvSpPr>
          <p:spPr>
            <a:xfrm>
              <a:off x="10339" y="2711"/>
              <a:ext cx="7035" cy="2267"/>
            </a:xfrm>
            <a:prstGeom prst="roundRect">
              <a:avLst>
                <a:gd name="adj" fmla="val 16528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1062" y="3136"/>
              <a:ext cx="5589" cy="130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标准粗黑" panose="02000503000000000000" charset="-122"/>
                  <a:ea typeface="标准粗黑" panose="02000503000000000000" charset="-122"/>
                  <a:cs typeface="汉仪晓波花月圆W" panose="00020600040101010101" charset="-122"/>
                </a:rPr>
                <a:t>结合灰度</a:t>
              </a:r>
              <a:r>
                <a:rPr lang="zh-CN" alt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标准粗黑" panose="02000503000000000000" charset="-122"/>
                  <a:ea typeface="标准粗黑" panose="02000503000000000000" charset="-122"/>
                  <a:cs typeface="汉仪晓波花月圆W" panose="00020600040101010101" charset="-122"/>
                </a:rPr>
                <a:t>支持随时发版</a:t>
              </a:r>
              <a:endParaRPr lang="zh-CN" altLang="en-US" sz="300" b="1">
                <a:solidFill>
                  <a:schemeClr val="tx1">
                    <a:lumMod val="75000"/>
                    <a:lumOff val="25000"/>
                  </a:schemeClr>
                </a:solidFill>
                <a:latin typeface="标准粗黑" panose="02000503000000000000" charset="-122"/>
                <a:ea typeface="标准粗黑" panose="02000503000000000000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期望补充灰度发布在数据库层面的缺失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使灰度发布在持久层仍然有效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真正做到随时随地发版。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 rot="0">
            <a:off x="1155065" y="1721485"/>
            <a:ext cx="4467225" cy="1439545"/>
            <a:chOff x="10339" y="2711"/>
            <a:chExt cx="7035" cy="2267"/>
          </a:xfrm>
        </p:grpSpPr>
        <p:sp>
          <p:nvSpPr>
            <p:cNvPr id="34" name="圆角矩形 33"/>
            <p:cNvSpPr/>
            <p:nvPr/>
          </p:nvSpPr>
          <p:spPr>
            <a:xfrm>
              <a:off x="10339" y="2711"/>
              <a:ext cx="7035" cy="2267"/>
            </a:xfrm>
            <a:prstGeom prst="roundRect">
              <a:avLst>
                <a:gd name="adj" fmla="val 16528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1062" y="3136"/>
              <a:ext cx="5589" cy="105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标准粗黑" panose="02000503000000000000" charset="-122"/>
                  <a:ea typeface="标准粗黑" panose="02000503000000000000" charset="-122"/>
                  <a:cs typeface="汉仪晓波花月圆W" panose="00020600040101010101" charset="-122"/>
                </a:rPr>
                <a:t>验收数据不应该被展示</a:t>
              </a:r>
              <a:endParaRPr lang="zh-CN" altLang="en-US" sz="1200" b="1">
                <a:solidFill>
                  <a:schemeClr val="tx1">
                    <a:lumMod val="75000"/>
                    <a:lumOff val="25000"/>
                  </a:schemeClr>
                </a:solidFill>
                <a:latin typeface="标准粗黑" panose="02000503000000000000" charset="-122"/>
                <a:ea typeface="标准粗黑" panose="02000503000000000000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endParaRPr lang="zh-CN" altLang="en-US" sz="3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验收数据</a:t>
              </a:r>
              <a:r>
                <a:rPr 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往往与正式存在巨大反差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被展示有损平台形象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endParaRPr>
            </a:p>
          </p:txBody>
        </p:sp>
      </p:grpSp>
      <p:sp>
        <p:nvSpPr>
          <p:cNvPr id="37" name="流程图: 延期 36"/>
          <p:cNvSpPr/>
          <p:nvPr/>
        </p:nvSpPr>
        <p:spPr>
          <a:xfrm>
            <a:off x="6570345" y="2253615"/>
            <a:ext cx="363220" cy="375285"/>
          </a:xfrm>
          <a:prstGeom prst="flowChartDelay">
            <a:avLst/>
          </a:prstGeom>
          <a:gradFill>
            <a:gsLst>
              <a:gs pos="0">
                <a:srgbClr val="FC9E94"/>
              </a:gs>
              <a:gs pos="100000">
                <a:srgbClr val="9DC6FC"/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流程图: 延期 37"/>
          <p:cNvSpPr/>
          <p:nvPr/>
        </p:nvSpPr>
        <p:spPr>
          <a:xfrm>
            <a:off x="6570345" y="4641215"/>
            <a:ext cx="363220" cy="375285"/>
          </a:xfrm>
          <a:prstGeom prst="flowChartDelay">
            <a:avLst/>
          </a:prstGeom>
          <a:gradFill>
            <a:gsLst>
              <a:gs pos="0">
                <a:srgbClr val="FC9E94"/>
              </a:gs>
              <a:gs pos="100000">
                <a:srgbClr val="9DC6FC"/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流程图: 延期 38"/>
          <p:cNvSpPr/>
          <p:nvPr/>
        </p:nvSpPr>
        <p:spPr>
          <a:xfrm>
            <a:off x="1155065" y="2252980"/>
            <a:ext cx="363220" cy="375285"/>
          </a:xfrm>
          <a:prstGeom prst="flowChartDelay">
            <a:avLst/>
          </a:prstGeom>
          <a:gradFill>
            <a:gsLst>
              <a:gs pos="0">
                <a:srgbClr val="FC9E94"/>
              </a:gs>
              <a:gs pos="100000">
                <a:srgbClr val="9DC6FC"/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 rot="0">
            <a:off x="1155065" y="4109720"/>
            <a:ext cx="4467225" cy="1439545"/>
            <a:chOff x="10339" y="2711"/>
            <a:chExt cx="7035" cy="2267"/>
          </a:xfrm>
        </p:grpSpPr>
        <p:sp>
          <p:nvSpPr>
            <p:cNvPr id="4" name="圆角矩形 3"/>
            <p:cNvSpPr/>
            <p:nvPr/>
          </p:nvSpPr>
          <p:spPr>
            <a:xfrm>
              <a:off x="10339" y="2711"/>
              <a:ext cx="7035" cy="2267"/>
            </a:xfrm>
            <a:prstGeom prst="roundRect">
              <a:avLst>
                <a:gd name="adj" fmla="val 16528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1062" y="3136"/>
              <a:ext cx="5589" cy="94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标准粗黑" panose="02000503000000000000" charset="-122"/>
                  <a:ea typeface="标准粗黑" panose="02000503000000000000" charset="-122"/>
                  <a:cs typeface="汉仪晓波花月圆W" panose="00020600040101010101" charset="-122"/>
                  <a:sym typeface="+mn-ea"/>
                </a:rPr>
                <a:t>所有模块都可以进行验收</a:t>
              </a:r>
              <a:endParaRPr lang="zh-CN" altLang="en-US" sz="300" b="1">
                <a:solidFill>
                  <a:schemeClr val="tx1">
                    <a:lumMod val="75000"/>
                    <a:lumOff val="25000"/>
                  </a:schemeClr>
                </a:solidFill>
                <a:latin typeface="标准粗黑" panose="02000503000000000000" charset="-122"/>
                <a:ea typeface="标准粗黑" panose="02000503000000000000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期望敏感的模块也能进行生产验收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降低产品故障率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endParaRPr>
            </a:p>
          </p:txBody>
        </p:sp>
      </p:grpSp>
      <p:sp>
        <p:nvSpPr>
          <p:cNvPr id="6" name="流程图: 延期 5"/>
          <p:cNvSpPr/>
          <p:nvPr/>
        </p:nvSpPr>
        <p:spPr>
          <a:xfrm>
            <a:off x="1155065" y="4641215"/>
            <a:ext cx="363220" cy="375285"/>
          </a:xfrm>
          <a:prstGeom prst="flowChartDelay">
            <a:avLst/>
          </a:prstGeom>
          <a:gradFill>
            <a:gsLst>
              <a:gs pos="0">
                <a:srgbClr val="FC9E94"/>
              </a:gs>
              <a:gs pos="100000">
                <a:srgbClr val="9DC6FC"/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 rot="16200000">
            <a:off x="10469245" y="1851660"/>
            <a:ext cx="3157855" cy="3079115"/>
          </a:xfrm>
          <a:custGeom>
            <a:avLst/>
            <a:gdLst>
              <a:gd name="connisteX0" fmla="*/ 531569 w 3328465"/>
              <a:gd name="connsiteY0" fmla="*/ 23420 h 3244340"/>
              <a:gd name="connisteX1" fmla="*/ 263599 w 3328465"/>
              <a:gd name="connsiteY1" fmla="*/ 2852345 h 3244340"/>
              <a:gd name="connisteX2" fmla="*/ 2812489 w 3328465"/>
              <a:gd name="connsiteY2" fmla="*/ 3022525 h 3244340"/>
              <a:gd name="connisteX3" fmla="*/ 3056329 w 3328465"/>
              <a:gd name="connsiteY3" fmla="*/ 1763320 h 3244340"/>
              <a:gd name="connisteX4" fmla="*/ 531569 w 3328465"/>
              <a:gd name="connsiteY4" fmla="*/ 23420 h 324434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328465" h="3244340">
                <a:moveTo>
                  <a:pt x="531570" y="23420"/>
                </a:moveTo>
                <a:cubicBezTo>
                  <a:pt x="-27230" y="241225"/>
                  <a:pt x="-192330" y="2252270"/>
                  <a:pt x="263600" y="2852345"/>
                </a:cubicBezTo>
                <a:cubicBezTo>
                  <a:pt x="719530" y="3452420"/>
                  <a:pt x="2253690" y="3240330"/>
                  <a:pt x="2812490" y="3022525"/>
                </a:cubicBezTo>
                <a:cubicBezTo>
                  <a:pt x="3371290" y="2804720"/>
                  <a:pt x="3512260" y="2363395"/>
                  <a:pt x="3056330" y="1763320"/>
                </a:cubicBezTo>
                <a:cubicBezTo>
                  <a:pt x="2600400" y="1163245"/>
                  <a:pt x="1090370" y="-194385"/>
                  <a:pt x="531570" y="23420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圆角矩形 1"/>
          <p:cNvSpPr/>
          <p:nvPr/>
        </p:nvSpPr>
        <p:spPr>
          <a:xfrm>
            <a:off x="2624138" y="1747838"/>
            <a:ext cx="6943725" cy="3362325"/>
          </a:xfrm>
          <a:prstGeom prst="roundRect">
            <a:avLst>
              <a:gd name="adj" fmla="val 8234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 rot="16200000" flipH="1" flipV="1">
            <a:off x="-466725" y="3232150"/>
            <a:ext cx="4809490" cy="4689475"/>
          </a:xfrm>
          <a:custGeom>
            <a:avLst/>
            <a:gdLst>
              <a:gd name="connisteX0" fmla="*/ 531569 w 3328465"/>
              <a:gd name="connsiteY0" fmla="*/ 23420 h 3244340"/>
              <a:gd name="connisteX1" fmla="*/ 263599 w 3328465"/>
              <a:gd name="connsiteY1" fmla="*/ 2852345 h 3244340"/>
              <a:gd name="connisteX2" fmla="*/ 2812489 w 3328465"/>
              <a:gd name="connsiteY2" fmla="*/ 3022525 h 3244340"/>
              <a:gd name="connisteX3" fmla="*/ 3056329 w 3328465"/>
              <a:gd name="connsiteY3" fmla="*/ 1763320 h 3244340"/>
              <a:gd name="connisteX4" fmla="*/ 531569 w 3328465"/>
              <a:gd name="connsiteY4" fmla="*/ 23420 h 324434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328465" h="3244340">
                <a:moveTo>
                  <a:pt x="531570" y="23420"/>
                </a:moveTo>
                <a:cubicBezTo>
                  <a:pt x="-27230" y="241225"/>
                  <a:pt x="-192330" y="2252270"/>
                  <a:pt x="263600" y="2852345"/>
                </a:cubicBezTo>
                <a:cubicBezTo>
                  <a:pt x="719530" y="3452420"/>
                  <a:pt x="2253690" y="3240330"/>
                  <a:pt x="2812490" y="3022525"/>
                </a:cubicBezTo>
                <a:cubicBezTo>
                  <a:pt x="3371290" y="2804720"/>
                  <a:pt x="3512260" y="2363395"/>
                  <a:pt x="3056330" y="1763320"/>
                </a:cubicBezTo>
                <a:cubicBezTo>
                  <a:pt x="2600400" y="1163245"/>
                  <a:pt x="1090370" y="-194385"/>
                  <a:pt x="531570" y="23420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799455" y="2557145"/>
            <a:ext cx="3240405" cy="1014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/>
            <a:r>
              <a:rPr lang="zh-CN" altLang="en-US" sz="4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功能</a:t>
            </a:r>
            <a:endParaRPr lang="zh-CN" altLang="en-US" sz="4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  <a:p>
            <a:pPr algn="r"/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Product function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61535" y="3768090"/>
            <a:ext cx="4378325" cy="5530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r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rPr>
              <a:t>Introduce the general capabilities of the product and the implementation principle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sym typeface="+mn-ea"/>
            </a:endParaRPr>
          </a:p>
        </p:txBody>
      </p:sp>
      <p:sp>
        <p:nvSpPr>
          <p:cNvPr id="3" name="任意多边形 2"/>
          <p:cNvSpPr/>
          <p:nvPr/>
        </p:nvSpPr>
        <p:spPr>
          <a:xfrm flipH="1">
            <a:off x="8618220" y="489585"/>
            <a:ext cx="1987550" cy="2289810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152890" y="1325245"/>
            <a:ext cx="1082040" cy="922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5400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rPr>
              <a:t>02</a:t>
            </a:r>
            <a:endParaRPr lang="en-US" altLang="zh-CN" sz="5400">
              <a:solidFill>
                <a:schemeClr val="bg1"/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产品功能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/>
        </p:nvSpPr>
        <p:spPr>
          <a:xfrm rot="660000" flipH="1">
            <a:off x="6677660" y="1842135"/>
            <a:ext cx="6489700" cy="447738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9227185" y="972185"/>
            <a:ext cx="2037080" cy="3837940"/>
            <a:chOff x="12430" y="2500"/>
            <a:chExt cx="3769" cy="7101"/>
          </a:xfrm>
        </p:grpSpPr>
        <p:sp>
          <p:nvSpPr>
            <p:cNvPr id="15" name="圆角矩形 14"/>
            <p:cNvSpPr/>
            <p:nvPr/>
          </p:nvSpPr>
          <p:spPr>
            <a:xfrm>
              <a:off x="12430" y="2500"/>
              <a:ext cx="3769" cy="7101"/>
            </a:xfrm>
            <a:prstGeom prst="roundRect">
              <a:avLst>
                <a:gd name="adj" fmla="val 1030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12672" y="3421"/>
              <a:ext cx="3286" cy="5260"/>
            </a:xfrm>
            <a:prstGeom prst="rect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13848" y="2927"/>
              <a:ext cx="934" cy="13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4045" y="8809"/>
              <a:ext cx="539" cy="539"/>
            </a:xfrm>
            <a:prstGeom prst="ellipse">
              <a:avLst/>
            </a:prstGeom>
            <a:noFill/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8086725" y="1691005"/>
            <a:ext cx="2037080" cy="3837940"/>
            <a:chOff x="12430" y="2500"/>
            <a:chExt cx="3769" cy="7101"/>
          </a:xfrm>
        </p:grpSpPr>
        <p:sp>
          <p:nvSpPr>
            <p:cNvPr id="42" name="圆角矩形 41"/>
            <p:cNvSpPr/>
            <p:nvPr/>
          </p:nvSpPr>
          <p:spPr>
            <a:xfrm>
              <a:off x="12430" y="2500"/>
              <a:ext cx="3769" cy="7101"/>
            </a:xfrm>
            <a:prstGeom prst="roundRect">
              <a:avLst>
                <a:gd name="adj" fmla="val 1030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12672" y="3421"/>
              <a:ext cx="3286" cy="5260"/>
            </a:xfrm>
            <a:prstGeom prst="rect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圆角矩形 48"/>
            <p:cNvSpPr/>
            <p:nvPr/>
          </p:nvSpPr>
          <p:spPr>
            <a:xfrm>
              <a:off x="13848" y="2927"/>
              <a:ext cx="934" cy="13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14045" y="8809"/>
              <a:ext cx="539" cy="539"/>
            </a:xfrm>
            <a:prstGeom prst="ellipse">
              <a:avLst/>
            </a:prstGeom>
            <a:noFill/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6" name="圆角矩形 55"/>
          <p:cNvSpPr/>
          <p:nvPr/>
        </p:nvSpPr>
        <p:spPr>
          <a:xfrm>
            <a:off x="1029335" y="4028440"/>
            <a:ext cx="1407795" cy="1606550"/>
          </a:xfrm>
          <a:prstGeom prst="roundRect">
            <a:avLst>
              <a:gd name="adj" fmla="val 8234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圆角矩形 56"/>
          <p:cNvSpPr/>
          <p:nvPr/>
        </p:nvSpPr>
        <p:spPr>
          <a:xfrm>
            <a:off x="2717165" y="4028440"/>
            <a:ext cx="1407795" cy="1606550"/>
          </a:xfrm>
          <a:prstGeom prst="roundRect">
            <a:avLst>
              <a:gd name="adj" fmla="val 8234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圆角矩形 57"/>
          <p:cNvSpPr/>
          <p:nvPr/>
        </p:nvSpPr>
        <p:spPr>
          <a:xfrm>
            <a:off x="4401185" y="4028440"/>
            <a:ext cx="1407795" cy="1606550"/>
          </a:xfrm>
          <a:prstGeom prst="roundRect">
            <a:avLst>
              <a:gd name="adj" fmla="val 8234"/>
            </a:avLst>
          </a:prstGeom>
          <a:solidFill>
            <a:schemeClr val="bg1"/>
          </a:solidFill>
          <a:ln>
            <a:noFill/>
          </a:ln>
          <a:effectLst>
            <a:outerShdw blurRad="381000" algn="ctr" rotWithShape="0">
              <a:srgbClr val="9DC6FC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155065" y="4296410"/>
            <a:ext cx="1157605" cy="716915"/>
            <a:chOff x="1819" y="6906"/>
            <a:chExt cx="1823" cy="1129"/>
          </a:xfrm>
        </p:grpSpPr>
        <p:sp>
          <p:nvSpPr>
            <p:cNvPr id="2" name="文本框 1"/>
            <p:cNvSpPr txBox="1"/>
            <p:nvPr/>
          </p:nvSpPr>
          <p:spPr>
            <a:xfrm>
              <a:off x="1819" y="7564"/>
              <a:ext cx="1823" cy="4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9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用户请求商城</a:t>
              </a:r>
              <a:endParaRPr lang="zh-CN" altLang="en-US" sz="9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3" name="燕尾形箭头 2"/>
            <p:cNvSpPr/>
            <p:nvPr/>
          </p:nvSpPr>
          <p:spPr>
            <a:xfrm>
              <a:off x="2429" y="6906"/>
              <a:ext cx="602" cy="576"/>
            </a:xfrm>
            <a:prstGeom prst="notchedRightArrow">
              <a:avLst/>
            </a:prstGeom>
            <a:gradFill>
              <a:gsLst>
                <a:gs pos="0">
                  <a:srgbClr val="9DC6FC"/>
                </a:gs>
                <a:gs pos="100000">
                  <a:srgbClr val="FC9E94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842260" y="4297045"/>
            <a:ext cx="1157605" cy="716915"/>
            <a:chOff x="1819" y="6906"/>
            <a:chExt cx="1823" cy="1129"/>
          </a:xfrm>
        </p:grpSpPr>
        <p:sp>
          <p:nvSpPr>
            <p:cNvPr id="6" name="文本框 5"/>
            <p:cNvSpPr txBox="1"/>
            <p:nvPr/>
          </p:nvSpPr>
          <p:spPr>
            <a:xfrm>
              <a:off x="1819" y="7564"/>
              <a:ext cx="1823" cy="4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9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异步调用合同</a:t>
              </a:r>
              <a:endParaRPr lang="zh-CN" alt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7" name="燕尾形箭头 6"/>
            <p:cNvSpPr/>
            <p:nvPr/>
          </p:nvSpPr>
          <p:spPr>
            <a:xfrm>
              <a:off x="2429" y="6906"/>
              <a:ext cx="602" cy="576"/>
            </a:xfrm>
            <a:prstGeom prst="notchedRightArrow">
              <a:avLst/>
            </a:prstGeom>
            <a:gradFill>
              <a:gsLst>
                <a:gs pos="0">
                  <a:srgbClr val="9DC6FC"/>
                </a:gs>
                <a:gs pos="100000">
                  <a:srgbClr val="FC9E94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526915" y="4296410"/>
            <a:ext cx="1157605" cy="716915"/>
            <a:chOff x="1819" y="6906"/>
            <a:chExt cx="1823" cy="1129"/>
          </a:xfrm>
        </p:grpSpPr>
        <p:sp>
          <p:nvSpPr>
            <p:cNvPr id="9" name="文本框 8"/>
            <p:cNvSpPr txBox="1"/>
            <p:nvPr/>
          </p:nvSpPr>
          <p:spPr>
            <a:xfrm>
              <a:off x="1819" y="7564"/>
              <a:ext cx="1823" cy="47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sz="9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汉仪晓波花月圆W" panose="00020600040101010101" charset="-122"/>
                  <a:sym typeface="+mn-ea"/>
                </a:rPr>
                <a:t>同步回调基座</a:t>
              </a:r>
              <a:endParaRPr lang="zh-CN" altLang="en-US" sz="9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10" name="燕尾形箭头 9"/>
            <p:cNvSpPr/>
            <p:nvPr/>
          </p:nvSpPr>
          <p:spPr>
            <a:xfrm>
              <a:off x="2429" y="6906"/>
              <a:ext cx="602" cy="576"/>
            </a:xfrm>
            <a:prstGeom prst="notchedRightArrow">
              <a:avLst/>
            </a:prstGeom>
            <a:gradFill>
              <a:gsLst>
                <a:gs pos="0">
                  <a:srgbClr val="9DC6FC"/>
                </a:gs>
                <a:gs pos="100000">
                  <a:srgbClr val="FC9E94">
                    <a:alpha val="80000"/>
                  </a:srgb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991235" y="1788795"/>
            <a:ext cx="4582160" cy="1398270"/>
            <a:chOff x="1561" y="2817"/>
            <a:chExt cx="7216" cy="2202"/>
          </a:xfrm>
        </p:grpSpPr>
        <p:sp>
          <p:nvSpPr>
            <p:cNvPr id="55" name="文本框 54"/>
            <p:cNvSpPr txBox="1"/>
            <p:nvPr/>
          </p:nvSpPr>
          <p:spPr>
            <a:xfrm>
              <a:off x="1621" y="4403"/>
              <a:ext cx="7156" cy="6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just">
                <a:lnSpc>
                  <a:spcPct val="150000"/>
                </a:lnSpc>
              </a:pPr>
              <a:endParaRPr lang="zh-CN" altLang="en-US" sz="3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可以自动给需要的用户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进行整条调用链上的数据隔离处理。</a:t>
              </a:r>
              <a:endPara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561" y="2817"/>
              <a:ext cx="3276" cy="1452"/>
              <a:chOff x="1491" y="2896"/>
              <a:chExt cx="3276" cy="1452"/>
            </a:xfrm>
          </p:grpSpPr>
          <p:sp>
            <p:nvSpPr>
              <p:cNvPr id="52" name="文本框 51"/>
              <p:cNvSpPr txBox="1"/>
              <p:nvPr/>
            </p:nvSpPr>
            <p:spPr>
              <a:xfrm>
                <a:off x="1491" y="2896"/>
                <a:ext cx="1704" cy="1452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r>
                  <a:rPr lang="en-US" altLang="zh-CN" sz="5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晓波花月圆W" panose="00020600040101010101" charset="-122"/>
                    <a:ea typeface="汉仪晓波花月圆W" panose="00020600040101010101" charset="-122"/>
                    <a:cs typeface="汉仪晓波花月圆W" panose="00020600040101010101" charset="-122"/>
                    <a:sym typeface="+mn-ea"/>
                  </a:rPr>
                  <a:t>01</a:t>
                </a:r>
                <a:endParaRPr lang="en-US" altLang="zh-CN" sz="5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3393" y="3376"/>
                <a:ext cx="1374" cy="798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just">
                  <a:lnSpc>
                    <a:spcPct val="150000"/>
                  </a:lnSpc>
                </a:pPr>
                <a:r>
                  <a:rPr lang="zh-CN" altLang="en-US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晓波花月圆W" panose="00020600040101010101" charset="-122"/>
                    <a:ea typeface="汉仪晓波花月圆W" panose="00020600040101010101" charset="-122"/>
                    <a:cs typeface="汉仪晓波花月圆W" panose="00020600040101010101" charset="-122"/>
                    <a:sym typeface="+mn-ea"/>
                  </a:rPr>
                  <a:t>全链路</a:t>
                </a:r>
                <a:endParaRPr lang="zh-CN" altLang="en-US">
                  <a:latin typeface="标准粗黑" panose="02000503000000000000" charset="-122"/>
                  <a:ea typeface="标准粗黑" panose="02000503000000000000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产品功能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 rot="21180000">
            <a:off x="-1084580" y="2301875"/>
            <a:ext cx="7085965" cy="3935730"/>
          </a:xfrm>
          <a:custGeom>
            <a:avLst/>
            <a:gdLst>
              <a:gd name="connsiteX0" fmla="*/ 2088 w 8085"/>
              <a:gd name="connsiteY0" fmla="*/ 50 h 4450"/>
              <a:gd name="connsiteX1" fmla="*/ 417 w 8085"/>
              <a:gd name="connsiteY1" fmla="*/ 3836 h 4450"/>
              <a:gd name="connsiteX2" fmla="*/ 6794 w 8085"/>
              <a:gd name="connsiteY2" fmla="*/ 4103 h 4450"/>
              <a:gd name="connsiteX3" fmla="*/ 7404 w 8085"/>
              <a:gd name="connsiteY3" fmla="*/ 2131 h 4450"/>
              <a:gd name="connsiteX4" fmla="*/ 2088 w 8085"/>
              <a:gd name="connsiteY4" fmla="*/ 50 h 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85" h="4450">
                <a:moveTo>
                  <a:pt x="2088" y="50"/>
                </a:moveTo>
                <a:cubicBezTo>
                  <a:pt x="690" y="391"/>
                  <a:pt x="-724" y="2896"/>
                  <a:pt x="417" y="3836"/>
                </a:cubicBezTo>
                <a:cubicBezTo>
                  <a:pt x="1557" y="4776"/>
                  <a:pt x="5396" y="4444"/>
                  <a:pt x="6794" y="4103"/>
                </a:cubicBezTo>
                <a:cubicBezTo>
                  <a:pt x="8192" y="3762"/>
                  <a:pt x="8545" y="3070"/>
                  <a:pt x="7404" y="2131"/>
                </a:cubicBezTo>
                <a:cubicBezTo>
                  <a:pt x="6263" y="1191"/>
                  <a:pt x="3486" y="-291"/>
                  <a:pt x="2088" y="50"/>
                </a:cubicBezTo>
                <a:close/>
              </a:path>
            </a:pathLst>
          </a:custGeom>
          <a:gradFill>
            <a:gsLst>
              <a:gs pos="0">
                <a:srgbClr val="D18DD9">
                  <a:alpha val="80000"/>
                </a:srgbClr>
              </a:gs>
              <a:gs pos="100000">
                <a:srgbClr val="9DC6FC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1414145" y="1880870"/>
            <a:ext cx="3757295" cy="3088640"/>
            <a:chOff x="5700" y="3913"/>
            <a:chExt cx="6190" cy="5088"/>
          </a:xfrm>
          <a:effectLst>
            <a:outerShdw blurRad="381000" algn="ctr" rotWithShape="0">
              <a:srgbClr val="9DC6FC">
                <a:alpha val="40000"/>
              </a:srgbClr>
            </a:outerShdw>
          </a:effectLst>
        </p:grpSpPr>
        <p:sp>
          <p:nvSpPr>
            <p:cNvPr id="33" name="矩形 32"/>
            <p:cNvSpPr/>
            <p:nvPr/>
          </p:nvSpPr>
          <p:spPr>
            <a:xfrm>
              <a:off x="5923" y="4127"/>
              <a:ext cx="5744" cy="3236"/>
            </a:xfrm>
            <a:prstGeom prst="rect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8" name="组合 17"/>
            <p:cNvGrpSpPr/>
            <p:nvPr/>
          </p:nvGrpSpPr>
          <p:grpSpPr>
            <a:xfrm rot="0">
              <a:off x="5700" y="3913"/>
              <a:ext cx="6190" cy="5088"/>
              <a:chOff x="3552668" y="811902"/>
              <a:chExt cx="5148000" cy="4230871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3552668" y="811902"/>
                <a:ext cx="5148000" cy="3046467"/>
              </a:xfrm>
              <a:custGeom>
                <a:avLst/>
                <a:gdLst>
                  <a:gd name="connsiteX0" fmla="*/ 216000 w 5148000"/>
                  <a:gd name="connsiteY0" fmla="*/ 216000 h 3132000"/>
                  <a:gd name="connsiteX1" fmla="*/ 216000 w 5148000"/>
                  <a:gd name="connsiteY1" fmla="*/ 2916000 h 3132000"/>
                  <a:gd name="connsiteX2" fmla="*/ 4932000 w 5148000"/>
                  <a:gd name="connsiteY2" fmla="*/ 2916000 h 3132000"/>
                  <a:gd name="connsiteX3" fmla="*/ 4932000 w 5148000"/>
                  <a:gd name="connsiteY3" fmla="*/ 216000 h 3132000"/>
                  <a:gd name="connsiteX4" fmla="*/ 181341 w 5148000"/>
                  <a:gd name="connsiteY4" fmla="*/ 0 h 3132000"/>
                  <a:gd name="connsiteX5" fmla="*/ 4966659 w 5148000"/>
                  <a:gd name="connsiteY5" fmla="*/ 0 h 3132000"/>
                  <a:gd name="connsiteX6" fmla="*/ 5148000 w 5148000"/>
                  <a:gd name="connsiteY6" fmla="*/ 181341 h 3132000"/>
                  <a:gd name="connsiteX7" fmla="*/ 5148000 w 5148000"/>
                  <a:gd name="connsiteY7" fmla="*/ 3132000 h 3132000"/>
                  <a:gd name="connsiteX8" fmla="*/ 0 w 5148000"/>
                  <a:gd name="connsiteY8" fmla="*/ 3132000 h 3132000"/>
                  <a:gd name="connsiteX9" fmla="*/ 0 w 5148000"/>
                  <a:gd name="connsiteY9" fmla="*/ 181341 h 3132000"/>
                  <a:gd name="connsiteX10" fmla="*/ 181341 w 5148000"/>
                  <a:gd name="connsiteY10" fmla="*/ 0 h 313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8000" h="3132000">
                    <a:moveTo>
                      <a:pt x="216000" y="216000"/>
                    </a:moveTo>
                    <a:lnTo>
                      <a:pt x="216000" y="2916000"/>
                    </a:lnTo>
                    <a:lnTo>
                      <a:pt x="4932000" y="2916000"/>
                    </a:lnTo>
                    <a:lnTo>
                      <a:pt x="4932000" y="216000"/>
                    </a:lnTo>
                    <a:close/>
                    <a:moveTo>
                      <a:pt x="181341" y="0"/>
                    </a:moveTo>
                    <a:lnTo>
                      <a:pt x="4966659" y="0"/>
                    </a:lnTo>
                    <a:cubicBezTo>
                      <a:pt x="5066811" y="0"/>
                      <a:pt x="5148000" y="81189"/>
                      <a:pt x="5148000" y="181341"/>
                    </a:cubicBezTo>
                    <a:lnTo>
                      <a:pt x="5148000" y="3132000"/>
                    </a:lnTo>
                    <a:lnTo>
                      <a:pt x="0" y="3132000"/>
                    </a:lnTo>
                    <a:lnTo>
                      <a:pt x="0" y="181341"/>
                    </a:lnTo>
                    <a:cubicBezTo>
                      <a:pt x="0" y="81189"/>
                      <a:pt x="81189" y="0"/>
                      <a:pt x="18134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552668" y="3858551"/>
                <a:ext cx="5148000" cy="509665"/>
              </a:xfrm>
              <a:custGeom>
                <a:avLst/>
                <a:gdLst>
                  <a:gd name="connsiteX0" fmla="*/ 0 w 5148000"/>
                  <a:gd name="connsiteY0" fmla="*/ 0 h 509665"/>
                  <a:gd name="connsiteX1" fmla="*/ 5148000 w 5148000"/>
                  <a:gd name="connsiteY1" fmla="*/ 0 h 509665"/>
                  <a:gd name="connsiteX2" fmla="*/ 5148000 w 5148000"/>
                  <a:gd name="connsiteY2" fmla="*/ 328324 h 509665"/>
                  <a:gd name="connsiteX3" fmla="*/ 4966659 w 5148000"/>
                  <a:gd name="connsiteY3" fmla="*/ 509665 h 509665"/>
                  <a:gd name="connsiteX4" fmla="*/ 181341 w 5148000"/>
                  <a:gd name="connsiteY4" fmla="*/ 509665 h 509665"/>
                  <a:gd name="connsiteX5" fmla="*/ 0 w 5148000"/>
                  <a:gd name="connsiteY5" fmla="*/ 328324 h 509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8000" h="509665">
                    <a:moveTo>
                      <a:pt x="0" y="0"/>
                    </a:moveTo>
                    <a:lnTo>
                      <a:pt x="5148000" y="0"/>
                    </a:lnTo>
                    <a:lnTo>
                      <a:pt x="5148000" y="328324"/>
                    </a:lnTo>
                    <a:cubicBezTo>
                      <a:pt x="5148000" y="428476"/>
                      <a:pt x="5066811" y="509665"/>
                      <a:pt x="4966659" y="509665"/>
                    </a:cubicBezTo>
                    <a:lnTo>
                      <a:pt x="181341" y="509665"/>
                    </a:lnTo>
                    <a:cubicBezTo>
                      <a:pt x="81189" y="509665"/>
                      <a:pt x="0" y="428476"/>
                      <a:pt x="0" y="32832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5126730" y="4368216"/>
                <a:ext cx="1999876" cy="674557"/>
              </a:xfrm>
              <a:custGeom>
                <a:avLst/>
                <a:gdLst>
                  <a:gd name="connsiteX0" fmla="*/ 485189 w 2612038"/>
                  <a:gd name="connsiteY0" fmla="*/ 0 h 1054155"/>
                  <a:gd name="connsiteX1" fmla="*/ 2126847 w 2612038"/>
                  <a:gd name="connsiteY1" fmla="*/ 0 h 1054155"/>
                  <a:gd name="connsiteX2" fmla="*/ 2346146 w 2612038"/>
                  <a:gd name="connsiteY2" fmla="*/ 776937 h 1054155"/>
                  <a:gd name="connsiteX3" fmla="*/ 2612036 w 2612038"/>
                  <a:gd name="connsiteY3" fmla="*/ 974364 h 1054155"/>
                  <a:gd name="connsiteX4" fmla="*/ 2564864 w 2612038"/>
                  <a:gd name="connsiteY4" fmla="*/ 974364 h 1054155"/>
                  <a:gd name="connsiteX5" fmla="*/ 2585504 w 2612038"/>
                  <a:gd name="connsiteY5" fmla="*/ 977608 h 1054155"/>
                  <a:gd name="connsiteX6" fmla="*/ 2612038 w 2612038"/>
                  <a:gd name="connsiteY6" fmla="*/ 990447 h 1054155"/>
                  <a:gd name="connsiteX7" fmla="*/ 1306019 w 2612038"/>
                  <a:gd name="connsiteY7" fmla="*/ 1054155 h 1054155"/>
                  <a:gd name="connsiteX8" fmla="*/ 0 w 2612038"/>
                  <a:gd name="connsiteY8" fmla="*/ 990447 h 1054155"/>
                  <a:gd name="connsiteX9" fmla="*/ 26534 w 2612038"/>
                  <a:gd name="connsiteY9" fmla="*/ 977608 h 1054155"/>
                  <a:gd name="connsiteX10" fmla="*/ 47175 w 2612038"/>
                  <a:gd name="connsiteY10" fmla="*/ 974364 h 1054155"/>
                  <a:gd name="connsiteX11" fmla="*/ 0 w 2612038"/>
                  <a:gd name="connsiteY11" fmla="*/ 974364 h 1054155"/>
                  <a:gd name="connsiteX12" fmla="*/ 265890 w 2612038"/>
                  <a:gd name="connsiteY12" fmla="*/ 776937 h 1054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12038" h="1054155">
                    <a:moveTo>
                      <a:pt x="485189" y="0"/>
                    </a:moveTo>
                    <a:lnTo>
                      <a:pt x="2126847" y="0"/>
                    </a:lnTo>
                    <a:lnTo>
                      <a:pt x="2346146" y="776937"/>
                    </a:lnTo>
                    <a:lnTo>
                      <a:pt x="2612036" y="974364"/>
                    </a:lnTo>
                    <a:lnTo>
                      <a:pt x="2564864" y="974364"/>
                    </a:lnTo>
                    <a:lnTo>
                      <a:pt x="2585504" y="977608"/>
                    </a:lnTo>
                    <a:cubicBezTo>
                      <a:pt x="2602902" y="981755"/>
                      <a:pt x="2612038" y="986049"/>
                      <a:pt x="2612038" y="990447"/>
                    </a:cubicBezTo>
                    <a:cubicBezTo>
                      <a:pt x="2612038" y="1025632"/>
                      <a:pt x="2027313" y="1054155"/>
                      <a:pt x="1306019" y="1054155"/>
                    </a:cubicBezTo>
                    <a:cubicBezTo>
                      <a:pt x="584725" y="1054155"/>
                      <a:pt x="0" y="1025632"/>
                      <a:pt x="0" y="990447"/>
                    </a:cubicBezTo>
                    <a:cubicBezTo>
                      <a:pt x="0" y="986049"/>
                      <a:pt x="9136" y="981755"/>
                      <a:pt x="26534" y="977608"/>
                    </a:cubicBezTo>
                    <a:lnTo>
                      <a:pt x="47175" y="974364"/>
                    </a:lnTo>
                    <a:lnTo>
                      <a:pt x="0" y="974364"/>
                    </a:lnTo>
                    <a:lnTo>
                      <a:pt x="265890" y="776937"/>
                    </a:lnTo>
                    <a:close/>
                  </a:path>
                </a:pathLst>
              </a:custGeom>
              <a:gradFill>
                <a:gsLst>
                  <a:gs pos="31000">
                    <a:srgbClr val="F2F2F2"/>
                  </a:gs>
                  <a:gs pos="13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5126730" y="5006773"/>
                <a:ext cx="1999876" cy="3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 flipH="1">
            <a:off x="6701790" y="1760220"/>
            <a:ext cx="4582160" cy="1398270"/>
            <a:chOff x="1561" y="2817"/>
            <a:chExt cx="7216" cy="2202"/>
          </a:xfrm>
        </p:grpSpPr>
        <p:sp>
          <p:nvSpPr>
            <p:cNvPr id="16" name="文本框 15"/>
            <p:cNvSpPr txBox="1"/>
            <p:nvPr/>
          </p:nvSpPr>
          <p:spPr>
            <a:xfrm>
              <a:off x="1621" y="4403"/>
              <a:ext cx="7156" cy="61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>
                <a:lnSpc>
                  <a:spcPct val="150000"/>
                </a:lnSpc>
              </a:pPr>
              <a:endParaRPr lang="zh-CN" altLang="en-US" sz="300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可以</a:t>
              </a:r>
              <a:r>
                <a:rPr 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根据不同的角度</a:t>
              </a:r>
              <a:r>
                <a:rPr lang="en-US" altLang="zh-CN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, </a:t>
              </a:r>
              <a:r>
                <a:rPr lang="zh-CN" altLang="en-US" sz="1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仿宋_GB2312" panose="02000000000000000000" charset="-122"/>
                  <a:ea typeface="方正仿宋_GB2312" panose="02000000000000000000" charset="-122"/>
                  <a:cs typeface="方正仿宋_GB2312" panose="02000000000000000000" charset="-122"/>
                  <a:sym typeface="+mn-ea"/>
                </a:rPr>
                <a:t>适配不同的隔离策略。</a:t>
              </a:r>
              <a:endPara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561" y="2817"/>
              <a:ext cx="3273" cy="1452"/>
              <a:chOff x="1491" y="2896"/>
              <a:chExt cx="3273" cy="1452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1491" y="2896"/>
                <a:ext cx="1704" cy="1452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r>
                  <a:rPr lang="en-US" altLang="zh-CN" sz="5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晓波花月圆W" panose="00020600040101010101" charset="-122"/>
                    <a:ea typeface="汉仪晓波花月圆W" panose="00020600040101010101" charset="-122"/>
                    <a:cs typeface="汉仪晓波花月圆W" panose="00020600040101010101" charset="-122"/>
                    <a:sym typeface="+mn-ea"/>
                  </a:rPr>
                  <a:t>02</a:t>
                </a:r>
                <a:endParaRPr lang="en-US" altLang="zh-CN" sz="5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3390" y="3376"/>
                <a:ext cx="1374" cy="798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just">
                  <a:lnSpc>
                    <a:spcPct val="150000"/>
                  </a:lnSpc>
                </a:pPr>
                <a:r>
                  <a:rPr lang="zh-CN" altLang="en-US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汉仪晓波花月圆W" panose="00020600040101010101" charset="-122"/>
                    <a:ea typeface="汉仪晓波花月圆W" panose="00020600040101010101" charset="-122"/>
                    <a:cs typeface="汉仪晓波花月圆W" panose="00020600040101010101" charset="-122"/>
                    <a:sym typeface="+mn-ea"/>
                  </a:rPr>
                  <a:t>多视角</a:t>
                </a:r>
                <a:endParaRPr lang="zh-CN" altLang="en-US"/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9197340" y="4066540"/>
            <a:ext cx="1983740" cy="500380"/>
            <a:chOff x="14586" y="6465"/>
            <a:chExt cx="3124" cy="788"/>
          </a:xfrm>
        </p:grpSpPr>
        <p:sp>
          <p:nvSpPr>
            <p:cNvPr id="27" name="圆角矩形 26"/>
            <p:cNvSpPr/>
            <p:nvPr/>
          </p:nvSpPr>
          <p:spPr>
            <a:xfrm>
              <a:off x="14586" y="6465"/>
              <a:ext cx="3124" cy="78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流程图: 延期 38"/>
            <p:cNvSpPr/>
            <p:nvPr/>
          </p:nvSpPr>
          <p:spPr>
            <a:xfrm>
              <a:off x="16972" y="6465"/>
              <a:ext cx="738" cy="788"/>
            </a:xfrm>
            <a:prstGeom prst="flowChartDelay">
              <a:avLst/>
            </a:prstGeom>
            <a:gradFill>
              <a:gsLst>
                <a:gs pos="0">
                  <a:srgbClr val="FC9E94"/>
                </a:gs>
                <a:gs pos="100000">
                  <a:srgbClr val="FFE6CA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5146" y="6607"/>
              <a:ext cx="1408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>
                <a:lnSpc>
                  <a:spcPct val="100000"/>
                </a:lnSpc>
              </a:pP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验收视角</a:t>
              </a:r>
              <a:endPara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197340" y="4860290"/>
            <a:ext cx="1983740" cy="500380"/>
            <a:chOff x="14586" y="6465"/>
            <a:chExt cx="3124" cy="788"/>
          </a:xfrm>
        </p:grpSpPr>
        <p:sp>
          <p:nvSpPr>
            <p:cNvPr id="31" name="圆角矩形 30"/>
            <p:cNvSpPr/>
            <p:nvPr/>
          </p:nvSpPr>
          <p:spPr>
            <a:xfrm>
              <a:off x="14586" y="6465"/>
              <a:ext cx="3124" cy="78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2" name="流程图: 延期 31"/>
            <p:cNvSpPr/>
            <p:nvPr/>
          </p:nvSpPr>
          <p:spPr>
            <a:xfrm>
              <a:off x="16972" y="6465"/>
              <a:ext cx="738" cy="788"/>
            </a:xfrm>
            <a:prstGeom prst="flowChartDelay">
              <a:avLst/>
            </a:prstGeom>
            <a:gradFill>
              <a:gsLst>
                <a:gs pos="0">
                  <a:srgbClr val="FC9E94"/>
                </a:gs>
                <a:gs pos="100000">
                  <a:srgbClr val="FFE6CA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15146" y="6607"/>
              <a:ext cx="1408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>
                <a:lnSpc>
                  <a:spcPct val="100000"/>
                </a:lnSpc>
              </a:pP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上帝视角</a:t>
              </a:r>
              <a:endPara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6946900" y="4059555"/>
            <a:ext cx="1983740" cy="500380"/>
            <a:chOff x="14586" y="6465"/>
            <a:chExt cx="3124" cy="788"/>
          </a:xfrm>
        </p:grpSpPr>
        <p:sp>
          <p:nvSpPr>
            <p:cNvPr id="37" name="圆角矩形 36"/>
            <p:cNvSpPr/>
            <p:nvPr/>
          </p:nvSpPr>
          <p:spPr>
            <a:xfrm>
              <a:off x="14586" y="6465"/>
              <a:ext cx="3124" cy="78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8" name="流程图: 延期 37"/>
            <p:cNvSpPr/>
            <p:nvPr/>
          </p:nvSpPr>
          <p:spPr>
            <a:xfrm>
              <a:off x="16972" y="6465"/>
              <a:ext cx="738" cy="788"/>
            </a:xfrm>
            <a:prstGeom prst="flowChartDelay">
              <a:avLst/>
            </a:prstGeom>
            <a:gradFill>
              <a:gsLst>
                <a:gs pos="0">
                  <a:srgbClr val="FC9E94"/>
                </a:gs>
                <a:gs pos="100000">
                  <a:srgbClr val="FFE6CA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5146" y="6607"/>
              <a:ext cx="1408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>
                <a:lnSpc>
                  <a:spcPct val="100000"/>
                </a:lnSpc>
              </a:pP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用户视角</a:t>
              </a:r>
              <a:endPara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6946900" y="4853305"/>
            <a:ext cx="1983740" cy="500380"/>
            <a:chOff x="14586" y="6465"/>
            <a:chExt cx="3124" cy="788"/>
          </a:xfrm>
        </p:grpSpPr>
        <p:sp>
          <p:nvSpPr>
            <p:cNvPr id="46" name="圆角矩形 45"/>
            <p:cNvSpPr/>
            <p:nvPr/>
          </p:nvSpPr>
          <p:spPr>
            <a:xfrm>
              <a:off x="14586" y="6465"/>
              <a:ext cx="3124" cy="78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流程图: 延期 46"/>
            <p:cNvSpPr/>
            <p:nvPr/>
          </p:nvSpPr>
          <p:spPr>
            <a:xfrm>
              <a:off x="16972" y="6465"/>
              <a:ext cx="738" cy="788"/>
            </a:xfrm>
            <a:prstGeom prst="flowChartDelay">
              <a:avLst/>
            </a:prstGeom>
            <a:gradFill>
              <a:gsLst>
                <a:gs pos="0">
                  <a:srgbClr val="FC9E94"/>
                </a:gs>
                <a:gs pos="100000">
                  <a:srgbClr val="FFE6CA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5146" y="6607"/>
              <a:ext cx="1408" cy="48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r">
                <a:lnSpc>
                  <a:spcPct val="100000"/>
                </a:lnSpc>
              </a:pP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三方视角</a:t>
              </a:r>
              <a:endPara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3" name="文本框 52"/>
          <p:cNvSpPr txBox="1"/>
          <p:nvPr/>
        </p:nvSpPr>
        <p:spPr>
          <a:xfrm>
            <a:off x="946785" y="425450"/>
            <a:ext cx="14903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</a:rPr>
              <a:t>产品功能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273050" y="241300"/>
            <a:ext cx="628015" cy="723265"/>
          </a:xfrm>
          <a:custGeom>
            <a:avLst/>
            <a:gdLst>
              <a:gd name="connisteX0" fmla="*/ 484049 w 3108847"/>
              <a:gd name="connsiteY0" fmla="*/ 22808 h 3580473"/>
              <a:gd name="connisteX1" fmla="*/ 210364 w 3108847"/>
              <a:gd name="connsiteY1" fmla="*/ 2839668 h 3580473"/>
              <a:gd name="connisteX2" fmla="*/ 2162989 w 3108847"/>
              <a:gd name="connsiteY2" fmla="*/ 3496893 h 3580473"/>
              <a:gd name="connisteX3" fmla="*/ 3014524 w 3108847"/>
              <a:gd name="connsiteY3" fmla="*/ 1793188 h 3580473"/>
              <a:gd name="connisteX4" fmla="*/ 484049 w 3108847"/>
              <a:gd name="connsiteY4" fmla="*/ 22808 h 35804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108847" h="3580474">
                <a:moveTo>
                  <a:pt x="484049" y="22809"/>
                </a:moveTo>
                <a:cubicBezTo>
                  <a:pt x="-76656" y="232359"/>
                  <a:pt x="-125551" y="2144979"/>
                  <a:pt x="210364" y="2839669"/>
                </a:cubicBezTo>
                <a:cubicBezTo>
                  <a:pt x="546279" y="3534359"/>
                  <a:pt x="1602284" y="3706444"/>
                  <a:pt x="2162989" y="3496894"/>
                </a:cubicBezTo>
                <a:cubicBezTo>
                  <a:pt x="2723694" y="3287344"/>
                  <a:pt x="3350439" y="2487879"/>
                  <a:pt x="3014524" y="1793189"/>
                </a:cubicBezTo>
                <a:cubicBezTo>
                  <a:pt x="2678609" y="1098499"/>
                  <a:pt x="1044754" y="-186741"/>
                  <a:pt x="484049" y="22809"/>
                </a:cubicBezTo>
                <a:close/>
              </a:path>
            </a:pathLst>
          </a:custGeom>
          <a:gradFill>
            <a:gsLst>
              <a:gs pos="0">
                <a:srgbClr val="FFE6CA">
                  <a:alpha val="80000"/>
                </a:srgbClr>
              </a:gs>
              <a:gs pos="100000">
                <a:srgbClr val="FC9E94">
                  <a:alpha val="80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1029335" y="2795905"/>
            <a:ext cx="4544060" cy="622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</a:pPr>
            <a:endParaRPr lang="zh-CN" altLang="en-US" sz="300" b="1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混沌模式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: </a:t>
            </a:r>
            <a:r>
              <a:rPr 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适合新系统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,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所有的基础数据和非基础数据都将被彻底隔离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 </a:t>
            </a:r>
            <a:endParaRPr lang="en-US" altLang="zh-CN" sz="1000" b="1">
              <a:solidFill>
                <a:schemeClr val="tx1">
                  <a:lumMod val="75000"/>
                  <a:lumOff val="25000"/>
                </a:schemeClr>
              </a:solidFill>
              <a:latin typeface="方正仿宋_GB2312" panose="02000000000000000000" charset="-122"/>
              <a:ea typeface="方正仿宋_GB2312" panose="02000000000000000000" charset="-122"/>
              <a:cs typeface="方正仿宋_GB2312" panose="02000000000000000000" charset="-122"/>
              <a:sym typeface="+mn-ea"/>
            </a:endParaRPr>
          </a:p>
          <a:p>
            <a:pPr indent="457200" algn="just">
              <a:lnSpc>
                <a:spcPct val="150000"/>
              </a:lnSpc>
            </a:pP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—— 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正式用户可见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: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正式数据、验收账户可见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: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测试数据。</a:t>
            </a:r>
            <a:endParaRPr lang="zh-CN" altLang="en-US" sz="1000" b="1">
              <a:solidFill>
                <a:schemeClr val="tx1">
                  <a:lumMod val="75000"/>
                  <a:lumOff val="25000"/>
                </a:schemeClr>
              </a:solidFill>
              <a:latin typeface="方正仿宋_GB2312" panose="02000000000000000000" charset="-122"/>
              <a:ea typeface="方正仿宋_GB2312" panose="02000000000000000000" charset="-122"/>
              <a:cs typeface="方正仿宋_GB2312" panose="02000000000000000000" charset="-122"/>
              <a:sym typeface="+mn-ea"/>
            </a:endParaRPr>
          </a:p>
        </p:txBody>
      </p:sp>
      <p:grpSp>
        <p:nvGrpSpPr>
          <p:cNvPr id="12" name="组合 11"/>
          <p:cNvGrpSpPr/>
          <p:nvPr/>
        </p:nvGrpSpPr>
        <p:grpSpPr>
          <a:xfrm rot="0">
            <a:off x="991235" y="1788795"/>
            <a:ext cx="2079625" cy="922020"/>
            <a:chOff x="1491" y="2896"/>
            <a:chExt cx="3275" cy="1452"/>
          </a:xfrm>
        </p:grpSpPr>
        <p:sp>
          <p:nvSpPr>
            <p:cNvPr id="52" name="文本框 51"/>
            <p:cNvSpPr txBox="1"/>
            <p:nvPr/>
          </p:nvSpPr>
          <p:spPr>
            <a:xfrm>
              <a:off x="1491" y="2896"/>
              <a:ext cx="1704" cy="145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r>
                <a:rPr lang="en-US" altLang="zh-CN" sz="5400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03</a:t>
              </a:r>
              <a:endParaRPr lang="en-US" altLang="zh-CN" sz="5400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3392" y="3376"/>
              <a:ext cx="1374" cy="798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algn="just">
                <a:lnSpc>
                  <a:spcPct val="150000"/>
                </a:lnSpc>
              </a:pPr>
              <a:r>
                <a:rPr lang="zh-CN" altLang="en-US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晓波花月圆W" panose="00020600040101010101" charset="-122"/>
                  <a:ea typeface="汉仪晓波花月圆W" panose="00020600040101010101" charset="-122"/>
                  <a:cs typeface="汉仪晓波花月圆W" panose="00020600040101010101" charset="-122"/>
                  <a:sym typeface="+mn-ea"/>
                </a:rPr>
                <a:t>双模式</a:t>
              </a:r>
              <a:endPara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汉仪晓波花月圆W" panose="00020600040101010101" charset="-122"/>
                <a:ea typeface="汉仪晓波花月圆W" panose="00020600040101010101" charset="-122"/>
                <a:cs typeface="汉仪晓波花月圆W" panose="00020600040101010101" charset="-122"/>
                <a:sym typeface="+mn-ea"/>
              </a:endParaRPr>
            </a:p>
          </p:txBody>
        </p:sp>
      </p:grpSp>
      <p:sp>
        <p:nvSpPr>
          <p:cNvPr id="14" name="任意多边形 13"/>
          <p:cNvSpPr/>
          <p:nvPr/>
        </p:nvSpPr>
        <p:spPr>
          <a:xfrm rot="10620000" flipV="1">
            <a:off x="6106795" y="2070100"/>
            <a:ext cx="7221855" cy="4451985"/>
          </a:xfrm>
          <a:custGeom>
            <a:avLst/>
            <a:gdLst>
              <a:gd name="connsiteX0" fmla="*/ 3176 w 7042"/>
              <a:gd name="connsiteY0" fmla="*/ 106 h 4878"/>
              <a:gd name="connsiteX1" fmla="*/ 297 w 7042"/>
              <a:gd name="connsiteY1" fmla="*/ 4801 h 4878"/>
              <a:gd name="connsiteX2" fmla="*/ 7040 w 7042"/>
              <a:gd name="connsiteY2" fmla="*/ 3047 h 4878"/>
              <a:gd name="connsiteX3" fmla="*/ 3176 w 7042"/>
              <a:gd name="connsiteY3" fmla="*/ 106 h 4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42" h="4878">
                <a:moveTo>
                  <a:pt x="3176" y="106"/>
                </a:moveTo>
                <a:cubicBezTo>
                  <a:pt x="1881" y="760"/>
                  <a:pt x="-913" y="4419"/>
                  <a:pt x="297" y="4801"/>
                </a:cubicBezTo>
                <a:cubicBezTo>
                  <a:pt x="1507" y="5184"/>
                  <a:pt x="6955" y="4083"/>
                  <a:pt x="7040" y="3047"/>
                </a:cubicBezTo>
                <a:cubicBezTo>
                  <a:pt x="7126" y="2010"/>
                  <a:pt x="4471" y="-548"/>
                  <a:pt x="3176" y="106"/>
                </a:cubicBezTo>
                <a:close/>
              </a:path>
            </a:pathLst>
          </a:custGeom>
          <a:gradFill>
            <a:gsLst>
              <a:gs pos="0">
                <a:srgbClr val="FC9E94">
                  <a:alpha val="80000"/>
                </a:srgbClr>
              </a:gs>
              <a:gs pos="100000">
                <a:srgbClr val="FFE6CA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6941185" y="2386965"/>
            <a:ext cx="3122295" cy="2566670"/>
            <a:chOff x="5700" y="3913"/>
            <a:chExt cx="6190" cy="5088"/>
          </a:xfrm>
          <a:effectLst>
            <a:outerShdw blurRad="381000" algn="ctr" rotWithShape="0">
              <a:srgbClr val="9DC6FC">
                <a:alpha val="40000"/>
              </a:srgbClr>
            </a:outerShdw>
          </a:effectLst>
        </p:grpSpPr>
        <p:sp>
          <p:nvSpPr>
            <p:cNvPr id="36" name="矩形 35"/>
            <p:cNvSpPr/>
            <p:nvPr/>
          </p:nvSpPr>
          <p:spPr>
            <a:xfrm>
              <a:off x="5923" y="4127"/>
              <a:ext cx="5744" cy="3236"/>
            </a:xfrm>
            <a:prstGeom prst="rect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 rot="0">
              <a:off x="5700" y="3913"/>
              <a:ext cx="6190" cy="5088"/>
              <a:chOff x="3552668" y="811902"/>
              <a:chExt cx="5148000" cy="4230871"/>
            </a:xfrm>
          </p:grpSpPr>
          <p:sp>
            <p:nvSpPr>
              <p:cNvPr id="38" name="任意多边形 37"/>
              <p:cNvSpPr/>
              <p:nvPr/>
            </p:nvSpPr>
            <p:spPr>
              <a:xfrm>
                <a:off x="3552668" y="811902"/>
                <a:ext cx="5148000" cy="3046467"/>
              </a:xfrm>
              <a:custGeom>
                <a:avLst/>
                <a:gdLst>
                  <a:gd name="connsiteX0" fmla="*/ 216000 w 5148000"/>
                  <a:gd name="connsiteY0" fmla="*/ 216000 h 3132000"/>
                  <a:gd name="connsiteX1" fmla="*/ 216000 w 5148000"/>
                  <a:gd name="connsiteY1" fmla="*/ 2916000 h 3132000"/>
                  <a:gd name="connsiteX2" fmla="*/ 4932000 w 5148000"/>
                  <a:gd name="connsiteY2" fmla="*/ 2916000 h 3132000"/>
                  <a:gd name="connsiteX3" fmla="*/ 4932000 w 5148000"/>
                  <a:gd name="connsiteY3" fmla="*/ 216000 h 3132000"/>
                  <a:gd name="connsiteX4" fmla="*/ 181341 w 5148000"/>
                  <a:gd name="connsiteY4" fmla="*/ 0 h 3132000"/>
                  <a:gd name="connsiteX5" fmla="*/ 4966659 w 5148000"/>
                  <a:gd name="connsiteY5" fmla="*/ 0 h 3132000"/>
                  <a:gd name="connsiteX6" fmla="*/ 5148000 w 5148000"/>
                  <a:gd name="connsiteY6" fmla="*/ 181341 h 3132000"/>
                  <a:gd name="connsiteX7" fmla="*/ 5148000 w 5148000"/>
                  <a:gd name="connsiteY7" fmla="*/ 3132000 h 3132000"/>
                  <a:gd name="connsiteX8" fmla="*/ 0 w 5148000"/>
                  <a:gd name="connsiteY8" fmla="*/ 3132000 h 3132000"/>
                  <a:gd name="connsiteX9" fmla="*/ 0 w 5148000"/>
                  <a:gd name="connsiteY9" fmla="*/ 181341 h 3132000"/>
                  <a:gd name="connsiteX10" fmla="*/ 181341 w 5148000"/>
                  <a:gd name="connsiteY10" fmla="*/ 0 h 313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148000" h="3132000">
                    <a:moveTo>
                      <a:pt x="216000" y="216000"/>
                    </a:moveTo>
                    <a:lnTo>
                      <a:pt x="216000" y="2916000"/>
                    </a:lnTo>
                    <a:lnTo>
                      <a:pt x="4932000" y="2916000"/>
                    </a:lnTo>
                    <a:lnTo>
                      <a:pt x="4932000" y="216000"/>
                    </a:lnTo>
                    <a:close/>
                    <a:moveTo>
                      <a:pt x="181341" y="0"/>
                    </a:moveTo>
                    <a:lnTo>
                      <a:pt x="4966659" y="0"/>
                    </a:lnTo>
                    <a:cubicBezTo>
                      <a:pt x="5066811" y="0"/>
                      <a:pt x="5148000" y="81189"/>
                      <a:pt x="5148000" y="181341"/>
                    </a:cubicBezTo>
                    <a:lnTo>
                      <a:pt x="5148000" y="3132000"/>
                    </a:lnTo>
                    <a:lnTo>
                      <a:pt x="0" y="3132000"/>
                    </a:lnTo>
                    <a:lnTo>
                      <a:pt x="0" y="181341"/>
                    </a:lnTo>
                    <a:cubicBezTo>
                      <a:pt x="0" y="81189"/>
                      <a:pt x="81189" y="0"/>
                      <a:pt x="18134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任意多边形 38"/>
              <p:cNvSpPr/>
              <p:nvPr/>
            </p:nvSpPr>
            <p:spPr>
              <a:xfrm>
                <a:off x="3552668" y="3858551"/>
                <a:ext cx="5148000" cy="509665"/>
              </a:xfrm>
              <a:custGeom>
                <a:avLst/>
                <a:gdLst>
                  <a:gd name="connsiteX0" fmla="*/ 0 w 5148000"/>
                  <a:gd name="connsiteY0" fmla="*/ 0 h 509665"/>
                  <a:gd name="connsiteX1" fmla="*/ 5148000 w 5148000"/>
                  <a:gd name="connsiteY1" fmla="*/ 0 h 509665"/>
                  <a:gd name="connsiteX2" fmla="*/ 5148000 w 5148000"/>
                  <a:gd name="connsiteY2" fmla="*/ 328324 h 509665"/>
                  <a:gd name="connsiteX3" fmla="*/ 4966659 w 5148000"/>
                  <a:gd name="connsiteY3" fmla="*/ 509665 h 509665"/>
                  <a:gd name="connsiteX4" fmla="*/ 181341 w 5148000"/>
                  <a:gd name="connsiteY4" fmla="*/ 509665 h 509665"/>
                  <a:gd name="connsiteX5" fmla="*/ 0 w 5148000"/>
                  <a:gd name="connsiteY5" fmla="*/ 328324 h 5096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148000" h="509665">
                    <a:moveTo>
                      <a:pt x="0" y="0"/>
                    </a:moveTo>
                    <a:lnTo>
                      <a:pt x="5148000" y="0"/>
                    </a:lnTo>
                    <a:lnTo>
                      <a:pt x="5148000" y="328324"/>
                    </a:lnTo>
                    <a:cubicBezTo>
                      <a:pt x="5148000" y="428476"/>
                      <a:pt x="5066811" y="509665"/>
                      <a:pt x="4966659" y="509665"/>
                    </a:cubicBezTo>
                    <a:lnTo>
                      <a:pt x="181341" y="509665"/>
                    </a:lnTo>
                    <a:cubicBezTo>
                      <a:pt x="81189" y="509665"/>
                      <a:pt x="0" y="428476"/>
                      <a:pt x="0" y="32832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3" name="任意多边形 42"/>
              <p:cNvSpPr/>
              <p:nvPr/>
            </p:nvSpPr>
            <p:spPr>
              <a:xfrm>
                <a:off x="5126730" y="4368216"/>
                <a:ext cx="1999876" cy="674557"/>
              </a:xfrm>
              <a:custGeom>
                <a:avLst/>
                <a:gdLst>
                  <a:gd name="connsiteX0" fmla="*/ 485189 w 2612038"/>
                  <a:gd name="connsiteY0" fmla="*/ 0 h 1054155"/>
                  <a:gd name="connsiteX1" fmla="*/ 2126847 w 2612038"/>
                  <a:gd name="connsiteY1" fmla="*/ 0 h 1054155"/>
                  <a:gd name="connsiteX2" fmla="*/ 2346146 w 2612038"/>
                  <a:gd name="connsiteY2" fmla="*/ 776937 h 1054155"/>
                  <a:gd name="connsiteX3" fmla="*/ 2612036 w 2612038"/>
                  <a:gd name="connsiteY3" fmla="*/ 974364 h 1054155"/>
                  <a:gd name="connsiteX4" fmla="*/ 2564864 w 2612038"/>
                  <a:gd name="connsiteY4" fmla="*/ 974364 h 1054155"/>
                  <a:gd name="connsiteX5" fmla="*/ 2585504 w 2612038"/>
                  <a:gd name="connsiteY5" fmla="*/ 977608 h 1054155"/>
                  <a:gd name="connsiteX6" fmla="*/ 2612038 w 2612038"/>
                  <a:gd name="connsiteY6" fmla="*/ 990447 h 1054155"/>
                  <a:gd name="connsiteX7" fmla="*/ 1306019 w 2612038"/>
                  <a:gd name="connsiteY7" fmla="*/ 1054155 h 1054155"/>
                  <a:gd name="connsiteX8" fmla="*/ 0 w 2612038"/>
                  <a:gd name="connsiteY8" fmla="*/ 990447 h 1054155"/>
                  <a:gd name="connsiteX9" fmla="*/ 26534 w 2612038"/>
                  <a:gd name="connsiteY9" fmla="*/ 977608 h 1054155"/>
                  <a:gd name="connsiteX10" fmla="*/ 47175 w 2612038"/>
                  <a:gd name="connsiteY10" fmla="*/ 974364 h 1054155"/>
                  <a:gd name="connsiteX11" fmla="*/ 0 w 2612038"/>
                  <a:gd name="connsiteY11" fmla="*/ 974364 h 1054155"/>
                  <a:gd name="connsiteX12" fmla="*/ 265890 w 2612038"/>
                  <a:gd name="connsiteY12" fmla="*/ 776937 h 1054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612038" h="1054155">
                    <a:moveTo>
                      <a:pt x="485189" y="0"/>
                    </a:moveTo>
                    <a:lnTo>
                      <a:pt x="2126847" y="0"/>
                    </a:lnTo>
                    <a:lnTo>
                      <a:pt x="2346146" y="776937"/>
                    </a:lnTo>
                    <a:lnTo>
                      <a:pt x="2612036" y="974364"/>
                    </a:lnTo>
                    <a:lnTo>
                      <a:pt x="2564864" y="974364"/>
                    </a:lnTo>
                    <a:lnTo>
                      <a:pt x="2585504" y="977608"/>
                    </a:lnTo>
                    <a:cubicBezTo>
                      <a:pt x="2602902" y="981755"/>
                      <a:pt x="2612038" y="986049"/>
                      <a:pt x="2612038" y="990447"/>
                    </a:cubicBezTo>
                    <a:cubicBezTo>
                      <a:pt x="2612038" y="1025632"/>
                      <a:pt x="2027313" y="1054155"/>
                      <a:pt x="1306019" y="1054155"/>
                    </a:cubicBezTo>
                    <a:cubicBezTo>
                      <a:pt x="584725" y="1054155"/>
                      <a:pt x="0" y="1025632"/>
                      <a:pt x="0" y="990447"/>
                    </a:cubicBezTo>
                    <a:cubicBezTo>
                      <a:pt x="0" y="986049"/>
                      <a:pt x="9136" y="981755"/>
                      <a:pt x="26534" y="977608"/>
                    </a:cubicBezTo>
                    <a:lnTo>
                      <a:pt x="47175" y="974364"/>
                    </a:lnTo>
                    <a:lnTo>
                      <a:pt x="0" y="974364"/>
                    </a:lnTo>
                    <a:lnTo>
                      <a:pt x="265890" y="776937"/>
                    </a:lnTo>
                    <a:close/>
                  </a:path>
                </a:pathLst>
              </a:custGeom>
              <a:gradFill>
                <a:gsLst>
                  <a:gs pos="31000">
                    <a:srgbClr val="F2F2F2"/>
                  </a:gs>
                  <a:gs pos="1300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16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5126730" y="5006773"/>
                <a:ext cx="1999876" cy="3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6" name="组合 45"/>
          <p:cNvGrpSpPr/>
          <p:nvPr/>
        </p:nvGrpSpPr>
        <p:grpSpPr>
          <a:xfrm>
            <a:off x="9246870" y="1556385"/>
            <a:ext cx="1822450" cy="3433445"/>
            <a:chOff x="12430" y="2500"/>
            <a:chExt cx="3769" cy="7101"/>
          </a:xfrm>
        </p:grpSpPr>
        <p:sp>
          <p:nvSpPr>
            <p:cNvPr id="47" name="圆角矩形 46"/>
            <p:cNvSpPr/>
            <p:nvPr/>
          </p:nvSpPr>
          <p:spPr>
            <a:xfrm>
              <a:off x="12430" y="2500"/>
              <a:ext cx="3769" cy="7101"/>
            </a:xfrm>
            <a:prstGeom prst="roundRect">
              <a:avLst>
                <a:gd name="adj" fmla="val 10301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algn="ctr" rotWithShape="0">
                <a:srgbClr val="9DC6FC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12672" y="3421"/>
              <a:ext cx="3286" cy="5260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1" name="圆角矩形 50"/>
            <p:cNvSpPr/>
            <p:nvPr/>
          </p:nvSpPr>
          <p:spPr>
            <a:xfrm>
              <a:off x="13848" y="2927"/>
              <a:ext cx="934" cy="139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14045" y="8809"/>
              <a:ext cx="539" cy="539"/>
            </a:xfrm>
            <a:prstGeom prst="ellipse">
              <a:avLst/>
            </a:prstGeom>
            <a:noFill/>
            <a:ln w="317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60" name="圆角矩形 59"/>
          <p:cNvSpPr/>
          <p:nvPr/>
        </p:nvSpPr>
        <p:spPr>
          <a:xfrm>
            <a:off x="1121728" y="3594735"/>
            <a:ext cx="1906905" cy="3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18DD9">
                  <a:alpha val="100000"/>
                </a:srgbClr>
              </a:gs>
              <a:gs pos="100000">
                <a:srgbClr val="FC9E94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rPr>
              <a:t>enter details here</a:t>
            </a:r>
            <a:endParaRPr lang="zh-CN" altLang="en-US" sz="1000" b="1">
              <a:solidFill>
                <a:schemeClr val="bg1"/>
              </a:solidFill>
              <a:latin typeface="汉仪晓波花月圆W" panose="00020600040101010101" charset="-122"/>
              <a:ea typeface="汉仪晓波花月圆W" panose="00020600040101010101" charset="-122"/>
              <a:sym typeface="+mn-ea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029335" y="4161790"/>
            <a:ext cx="4544060" cy="622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</a:pPr>
            <a:endParaRPr lang="zh-CN" altLang="en-US" sz="300" b="1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极简模式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: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默认使用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;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 </a:t>
            </a:r>
            <a:r>
              <a:rPr 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适合老系统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,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只对正式用户进行测试数据的隔离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 </a:t>
            </a:r>
            <a:endParaRPr lang="en-US" altLang="zh-CN" sz="1000" b="1">
              <a:solidFill>
                <a:schemeClr val="tx1">
                  <a:lumMod val="75000"/>
                  <a:lumOff val="25000"/>
                </a:schemeClr>
              </a:solidFill>
              <a:latin typeface="方正仿宋_GB2312" panose="02000000000000000000" charset="-122"/>
              <a:ea typeface="方正仿宋_GB2312" panose="02000000000000000000" charset="-122"/>
              <a:cs typeface="方正仿宋_GB2312" panose="02000000000000000000" charset="-122"/>
              <a:sym typeface="+mn-ea"/>
            </a:endParaRPr>
          </a:p>
          <a:p>
            <a:pPr indent="457200" algn="just">
              <a:lnSpc>
                <a:spcPct val="150000"/>
              </a:lnSpc>
            </a:pP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—— 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正式用户可见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: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正式数据、验收账户可见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: 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正式</a:t>
            </a:r>
            <a:r>
              <a:rPr lang="en-US" altLang="zh-CN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+</a:t>
            </a:r>
            <a:r>
              <a:rPr lang="zh-CN" altLang="en-US" sz="1000" b="1">
                <a:solidFill>
                  <a:schemeClr val="tx1">
                    <a:lumMod val="75000"/>
                    <a:lumOff val="25000"/>
                  </a:schemeClr>
                </a:solidFill>
                <a:latin typeface="方正仿宋_GB2312" panose="02000000000000000000" charset="-122"/>
                <a:ea typeface="方正仿宋_GB2312" panose="02000000000000000000" charset="-122"/>
                <a:cs typeface="方正仿宋_GB2312" panose="02000000000000000000" charset="-122"/>
                <a:sym typeface="+mn-ea"/>
              </a:rPr>
              <a:t>测试数据。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汉仪晓波花月圆W" panose="00020600040101010101" charset="-122"/>
              <a:ea typeface="汉仪晓波花月圆W" panose="00020600040101010101" charset="-122"/>
              <a:cs typeface="汉仪晓波花月圆W" panose="00020600040101010101" charset="-122"/>
              <a:sym typeface="+mn-ea"/>
            </a:endParaRPr>
          </a:p>
        </p:txBody>
      </p:sp>
      <p:sp>
        <p:nvSpPr>
          <p:cNvPr id="64" name="圆角矩形 63"/>
          <p:cNvSpPr/>
          <p:nvPr/>
        </p:nvSpPr>
        <p:spPr>
          <a:xfrm>
            <a:off x="1121728" y="4960620"/>
            <a:ext cx="1906905" cy="3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18DD9">
                  <a:alpha val="100000"/>
                </a:srgbClr>
              </a:gs>
              <a:gs pos="100000">
                <a:srgbClr val="FC9E94">
                  <a:alpha val="80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 b="1">
                <a:solidFill>
                  <a:schemeClr val="bg1"/>
                </a:solidFill>
                <a:latin typeface="汉仪晓波花月圆W" panose="00020600040101010101" charset="-122"/>
                <a:ea typeface="汉仪晓波花月圆W" panose="00020600040101010101" charset="-122"/>
                <a:sym typeface="+mn-ea"/>
              </a:rPr>
              <a:t>enter details here</a:t>
            </a:r>
            <a:endParaRPr lang="zh-CN" altLang="en-US" sz="1000" b="1">
              <a:solidFill>
                <a:schemeClr val="bg1"/>
              </a:solidFill>
              <a:latin typeface="汉仪晓波花月圆W" panose="00020600040101010101" charset="-122"/>
              <a:ea typeface="汉仪晓波花月圆W" panose="00020600040101010101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REFSHAPE" val="1383818996"/>
</p:tagLst>
</file>

<file path=ppt/tags/tag10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100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101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102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103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104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105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106.xml><?xml version="1.0" encoding="utf-8"?>
<p:tagLst xmlns:p="http://schemas.openxmlformats.org/presentationml/2006/main">
  <p:tag name="commondata" val="eyJjb3VudCI6NzYsImhkaWQiOiIxZDY2ZTQ0Y2NkMzZiNGNlNDk2MGE4MDkzNGM3YThhMyIsInVzZXJDb3VudCI6NzZ9"/>
</p:tagLst>
</file>

<file path=ppt/tags/tag11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12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13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14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15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16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17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18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19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2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20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21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22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23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24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25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26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27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28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29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30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1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2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3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4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5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6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7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8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39.xml><?xml version="1.0" encoding="utf-8"?>
<p:tagLst xmlns:p="http://schemas.openxmlformats.org/presentationml/2006/main">
  <p:tag name="KSO_WM_DIAGRAM_VIRTUALLY_FRAME" val="{&quot;height&quot;:322.6,&quot;left&quot;:70.95,&quot;top&quot;:126.05,&quot;width&quot;:818}"/>
</p:tagLst>
</file>

<file path=ppt/tags/tag4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40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41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42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43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44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45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46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47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48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49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50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1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2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3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4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5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6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7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8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59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60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1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2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3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4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5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6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7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8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69.xml><?xml version="1.0" encoding="utf-8"?>
<p:tagLst xmlns:p="http://schemas.openxmlformats.org/presentationml/2006/main">
  <p:tag name="KSO_WM_DIAGRAM_VIRTUALLY_FRAME" val="{&quot;height&quot;:326.95,&quot;left&quot;:78.45,&quot;top&quot;:123.35,&quot;width&quot;:803.15}"/>
</p:tagLst>
</file>

<file path=ppt/tags/tag7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70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71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72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73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74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75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76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77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78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79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8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80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81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82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83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84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85.xml><?xml version="1.0" encoding="utf-8"?>
<p:tagLst xmlns:p="http://schemas.openxmlformats.org/presentationml/2006/main">
  <p:tag name="KSO_WM_DIAGRAM_VIRTUALLY_FRAME" val="{&quot;height&quot;:192,&quot;left&quot;:111.85,&quot;top&quot;:268.25,&quot;width&quot;:736.35}"/>
</p:tagLst>
</file>

<file path=ppt/tags/tag86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87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88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89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.xml><?xml version="1.0" encoding="utf-8"?>
<p:tagLst xmlns:p="http://schemas.openxmlformats.org/presentationml/2006/main">
  <p:tag name="KSO_WM_DIAGRAM_VIRTUALLY_FRAME" val="{&quot;height&quot;:229.95,&quot;left&quot;:37.25,&quot;top&quot;:219.25,&quot;width&quot;:885.55}"/>
</p:tagLst>
</file>

<file path=ppt/tags/tag90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1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2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3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4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5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6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7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8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ags/tag99.xml><?xml version="1.0" encoding="utf-8"?>
<p:tagLst xmlns:p="http://schemas.openxmlformats.org/presentationml/2006/main">
  <p:tag name="KSO_WM_DIAGRAM_VIRTUALLY_FRAME" val="{&quot;height&quot;:236.15,&quot;left&quot;:117.8,&quot;top&quot;:174.55,&quot;width&quot;:729.15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2611</Words>
  <Application>WPS 演示</Application>
  <PresentationFormat>宽屏</PresentationFormat>
  <Paragraphs>276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宋体</vt:lpstr>
      <vt:lpstr>Wingdings</vt:lpstr>
      <vt:lpstr>汉仪晓波花月圆W</vt:lpstr>
      <vt:lpstr>汉仪雅酷黑 45W</vt:lpstr>
      <vt:lpstr>Calibri</vt:lpstr>
      <vt:lpstr>汉仪长美黑简</vt:lpstr>
      <vt:lpstr>标准粗黑</vt:lpstr>
      <vt:lpstr>方正仿宋_GB2312</vt:lpstr>
      <vt:lpstr>微软雅黑</vt:lpstr>
      <vt:lpstr>Arial Unicode MS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Jason.lee</cp:lastModifiedBy>
  <cp:revision>123</cp:revision>
  <dcterms:created xsi:type="dcterms:W3CDTF">2020-04-01T07:32:00Z</dcterms:created>
  <dcterms:modified xsi:type="dcterms:W3CDTF">2024-06-27T09:27:16Z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2052-12.1.0.17133</vt:lpwstr>
  </property>
  <property fmtid="{D5CDD505-2E9C-101B-9397-08002B2CF9AE}" pid="3" name="KSOTemplateUUID">
    <vt:lpwstr>v1.0_mb_kp058jP0pkc0Odk4rREz4Q==</vt:lpwstr>
  </property>
  <property fmtid="{D5CDD505-2E9C-101B-9397-08002B2CF9AE}" pid="4" name="ICV">
    <vt:lpwstr>B491C6A533B944BB8F5BBD9A5BC62AE5_11</vt:lpwstr>
  </property>
</Properties>
</file>

<file path=docProps/thumbnail.jpeg>
</file>